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 id="2147483661" r:id="rId2"/>
  </p:sldMasterIdLst>
  <p:notesMasterIdLst>
    <p:notesMasterId r:id="rId36"/>
  </p:notesMasterIdLst>
  <p:sldIdLst>
    <p:sldId id="369" r:id="rId3"/>
    <p:sldId id="352" r:id="rId4"/>
    <p:sldId id="370" r:id="rId5"/>
    <p:sldId id="286" r:id="rId6"/>
    <p:sldId id="298" r:id="rId7"/>
    <p:sldId id="303" r:id="rId8"/>
    <p:sldId id="305" r:id="rId9"/>
    <p:sldId id="374" r:id="rId10"/>
    <p:sldId id="371" r:id="rId11"/>
    <p:sldId id="375" r:id="rId12"/>
    <p:sldId id="311" r:id="rId13"/>
    <p:sldId id="313" r:id="rId14"/>
    <p:sldId id="315" r:id="rId15"/>
    <p:sldId id="376" r:id="rId16"/>
    <p:sldId id="377" r:id="rId17"/>
    <p:sldId id="378" r:id="rId18"/>
    <p:sldId id="379" r:id="rId19"/>
    <p:sldId id="380" r:id="rId20"/>
    <p:sldId id="372" r:id="rId21"/>
    <p:sldId id="321" r:id="rId22"/>
    <p:sldId id="381" r:id="rId23"/>
    <p:sldId id="325" r:id="rId24"/>
    <p:sldId id="327" r:id="rId25"/>
    <p:sldId id="328" r:id="rId26"/>
    <p:sldId id="382" r:id="rId27"/>
    <p:sldId id="373" r:id="rId28"/>
    <p:sldId id="339" r:id="rId29"/>
    <p:sldId id="383" r:id="rId30"/>
    <p:sldId id="340" r:id="rId31"/>
    <p:sldId id="384" r:id="rId32"/>
    <p:sldId id="385" r:id="rId33"/>
    <p:sldId id="386" r:id="rId34"/>
    <p:sldId id="336" r:id="rId35"/>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756" autoAdjust="0"/>
    <p:restoredTop sz="94660"/>
  </p:normalViewPr>
  <p:slideViewPr>
    <p:cSldViewPr snapToGrid="0">
      <p:cViewPr>
        <p:scale>
          <a:sx n="77" d="100"/>
          <a:sy n="77" d="100"/>
        </p:scale>
        <p:origin x="1672" y="1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7A54AE-E28B-4533-A456-B756823B96D8}" type="datetimeFigureOut">
              <a:rPr lang="zh-CN" altLang="en-US" smtClean="0"/>
              <a:t>2025/9/22</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1BB924-0F29-4611-A8B9-E5E73D23299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8584EE-3F72-58AD-4179-3B0258003C6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3CD9D11-6F2F-86CC-2AF1-0405F42C5F22}"/>
              </a:ext>
            </a:extLst>
          </p:cNvPr>
          <p:cNvSpPr>
            <a:spLocks noGrp="1" noRot="1" noChangeAspect="1"/>
          </p:cNvSpPr>
          <p:nvPr>
            <p:ph type="sldImg"/>
          </p:nvPr>
        </p:nvSpPr>
        <p:spPr>
          <a:xfrm>
            <a:off x="685800" y="1143000"/>
            <a:ext cx="5486400" cy="3086100"/>
          </a:xfrm>
        </p:spPr>
      </p:sp>
      <p:sp>
        <p:nvSpPr>
          <p:cNvPr id="3" name="备注占位符 2">
            <a:extLst>
              <a:ext uri="{FF2B5EF4-FFF2-40B4-BE49-F238E27FC236}">
                <a16:creationId xmlns:a16="http://schemas.microsoft.com/office/drawing/2014/main" id="{A418A18D-5BC9-42E0-CA85-050251D24BD8}"/>
              </a:ext>
            </a:extLst>
          </p:cNvPr>
          <p:cNvSpPr>
            <a:spLocks noGrp="1"/>
          </p:cNvSpPr>
          <p:nvPr>
            <p:ph type="body" idx="1"/>
          </p:nvPr>
        </p:nvSpPr>
        <p:spPr/>
        <p:txBody>
          <a:bodyPr/>
          <a:lstStyle/>
          <a:p>
            <a:r>
              <a:rPr lang="zh-CN" altLang="en-US" dirty="0"/>
              <a:t>同质性与变异性  朝鲜</a:t>
            </a:r>
          </a:p>
        </p:txBody>
      </p:sp>
      <p:sp>
        <p:nvSpPr>
          <p:cNvPr id="4" name="灯片编号占位符 3">
            <a:extLst>
              <a:ext uri="{FF2B5EF4-FFF2-40B4-BE49-F238E27FC236}">
                <a16:creationId xmlns:a16="http://schemas.microsoft.com/office/drawing/2014/main" id="{B2B0B2A5-5278-71E7-4F53-51E60134955F}"/>
              </a:ext>
            </a:extLst>
          </p:cNvPr>
          <p:cNvSpPr>
            <a:spLocks noGrp="1"/>
          </p:cNvSpPr>
          <p:nvPr>
            <p:ph type="sldNum" sz="quarter" idx="10"/>
          </p:nvPr>
        </p:nvSpPr>
        <p:spPr/>
        <p:txBody>
          <a:bodyPr/>
          <a:lstStyle/>
          <a:p>
            <a:fld id="{91B468E8-3E42-411D-B3A4-41141BE63FBA}" type="slidenum">
              <a:rPr lang="zh-CN" altLang="en-US" smtClean="0"/>
              <a:t>7</a:t>
            </a:fld>
            <a:endParaRPr lang="zh-CN" altLang="en-US"/>
          </a:p>
        </p:txBody>
      </p:sp>
    </p:spTree>
    <p:extLst>
      <p:ext uri="{BB962C8B-B14F-4D97-AF65-F5344CB8AC3E}">
        <p14:creationId xmlns:p14="http://schemas.microsoft.com/office/powerpoint/2010/main" val="26601988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91" y="1122363"/>
            <a:ext cx="9145749"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291" y="3602038"/>
            <a:ext cx="914574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2025/9/22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272647" y="6312535"/>
            <a:ext cx="2743725" cy="365125"/>
          </a:xfrm>
        </p:spPr>
        <p:txBody>
          <a:bodyPr/>
          <a:lstStyle/>
          <a:p>
            <a:r>
              <a:rPr lang="en-US" altLang="zh-CN"/>
              <a:t>1·</a:t>
            </a:r>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2025/9/22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569" y="365125"/>
            <a:ext cx="2629403"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360" y="365125"/>
            <a:ext cx="773577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2025/9/22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2025/9/22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91" y="1122363"/>
            <a:ext cx="9145749"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291" y="3602038"/>
            <a:ext cx="914574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2025/9/22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r>
              <a:rPr lang="en-US" altLang="zh-CN"/>
              <a:t>·</a:t>
            </a:r>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09" y="1709738"/>
            <a:ext cx="10517611"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2009" y="4589463"/>
            <a:ext cx="1051761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2025/9/22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36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38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2025/9/22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49" y="365125"/>
            <a:ext cx="10517611" cy="1325563"/>
          </a:xfrm>
        </p:spPr>
        <p:txBody>
          <a:bodyPr/>
          <a:lstStyle/>
          <a:p>
            <a:r>
              <a:rPr lang="zh-CN" altLang="en-US"/>
              <a:t>单击此处编辑母版标题样式</a:t>
            </a:r>
          </a:p>
        </p:txBody>
      </p:sp>
      <p:sp>
        <p:nvSpPr>
          <p:cNvPr id="3" name="文本占位符 2"/>
          <p:cNvSpPr>
            <a:spLocks noGrp="1"/>
          </p:cNvSpPr>
          <p:nvPr>
            <p:ph type="body" idx="1"/>
          </p:nvPr>
        </p:nvSpPr>
        <p:spPr>
          <a:xfrm>
            <a:off x="839949" y="1681163"/>
            <a:ext cx="51587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949" y="2505075"/>
            <a:ext cx="5158773"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3380" y="1681163"/>
            <a:ext cx="51841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3380" y="2505075"/>
            <a:ext cx="5184179"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73A3FB-D683-4918-A557-73AB8F4C4EE9}" type="datetimeFigureOut">
              <a:rPr lang="zh-CN" altLang="en-US" smtClean="0"/>
              <a:t>2025/9/22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10" name="矩形 9"/>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73A3FB-D683-4918-A557-73AB8F4C4EE9}" type="datetimeFigureOut">
              <a:rPr lang="zh-CN" altLang="en-US" smtClean="0"/>
              <a:t>2025/9/22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6" name="矩形 5"/>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3A3FB-D683-4918-A557-73AB8F4C4EE9}" type="datetimeFigureOut">
              <a:rPr lang="zh-CN" altLang="en-US" smtClean="0"/>
              <a:t>2025/9/22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5" name="矩形 4"/>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179" y="987425"/>
            <a:ext cx="617338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2025/9/22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179" y="987425"/>
            <a:ext cx="617338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2025/9/22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2025/9/22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569" y="365125"/>
            <a:ext cx="2629403"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360" y="365125"/>
            <a:ext cx="773577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2025/9/22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2025/9/22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
        <p:nvSpPr>
          <p:cNvPr id="6" name="矩形 5"/>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09" y="1709738"/>
            <a:ext cx="10517611"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2009" y="4589463"/>
            <a:ext cx="1051761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2025/9/22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36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38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2025/9/22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49" y="365125"/>
            <a:ext cx="10517611" cy="1325563"/>
          </a:xfrm>
        </p:spPr>
        <p:txBody>
          <a:bodyPr/>
          <a:lstStyle/>
          <a:p>
            <a:r>
              <a:rPr lang="zh-CN" altLang="en-US"/>
              <a:t>单击此处编辑母版标题样式</a:t>
            </a:r>
          </a:p>
        </p:txBody>
      </p:sp>
      <p:sp>
        <p:nvSpPr>
          <p:cNvPr id="3" name="文本占位符 2"/>
          <p:cNvSpPr>
            <a:spLocks noGrp="1"/>
          </p:cNvSpPr>
          <p:nvPr>
            <p:ph type="body" idx="1"/>
          </p:nvPr>
        </p:nvSpPr>
        <p:spPr>
          <a:xfrm>
            <a:off x="839949" y="1681163"/>
            <a:ext cx="51587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949" y="2505075"/>
            <a:ext cx="5158773"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3380" y="1681163"/>
            <a:ext cx="51841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3380" y="2505075"/>
            <a:ext cx="5184179"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73A3FB-D683-4918-A557-73AB8F4C4EE9}" type="datetimeFigureOut">
              <a:rPr lang="zh-CN" altLang="en-US" smtClean="0"/>
              <a:t>2025/9/22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73A3FB-D683-4918-A557-73AB8F4C4EE9}" type="datetimeFigureOut">
              <a:rPr lang="zh-CN" altLang="en-US" smtClean="0"/>
              <a:t>2025/9/22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3A3FB-D683-4918-A557-73AB8F4C4EE9}" type="datetimeFigureOut">
              <a:rPr lang="zh-CN" altLang="en-US" smtClean="0"/>
              <a:t>2025/9/22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179" y="987425"/>
            <a:ext cx="617338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2025/9/22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179" y="987425"/>
            <a:ext cx="617338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2025/9/22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60" y="365125"/>
            <a:ext cx="10517611"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60" y="1825625"/>
            <a:ext cx="10517611"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60" y="6356350"/>
            <a:ext cx="274372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3A3FB-D683-4918-A557-73AB8F4C4EE9}" type="datetimeFigureOut">
              <a:rPr lang="zh-CN" altLang="en-US" smtClean="0"/>
              <a:t>2025/9/22</a:t>
            </a:fld>
            <a:endParaRPr lang="zh-CN" altLang="en-US"/>
          </a:p>
        </p:txBody>
      </p:sp>
      <p:sp>
        <p:nvSpPr>
          <p:cNvPr id="5" name="页脚占位符 4"/>
          <p:cNvSpPr>
            <a:spLocks noGrp="1"/>
          </p:cNvSpPr>
          <p:nvPr>
            <p:ph type="ftr" sz="quarter" idx="3"/>
          </p:nvPr>
        </p:nvSpPr>
        <p:spPr>
          <a:xfrm>
            <a:off x="4039372" y="6356350"/>
            <a:ext cx="41155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2247" y="6356350"/>
            <a:ext cx="274372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70D98-FA84-41BA-BD43-6D85A7C62EA0}" type="slidenum">
              <a:rPr lang="zh-CN" altLang="en-US" smtClean="0"/>
              <a:t>‹#›</a:t>
            </a:fld>
            <a:endParaRPr lang="zh-CN" altLang="en-US"/>
          </a:p>
        </p:txBody>
      </p:sp>
      <p:pic>
        <p:nvPicPr>
          <p:cNvPr id="8" name="图片 7"/>
          <p:cNvPicPr>
            <a:picLocks noChangeAspect="1"/>
          </p:cNvPicPr>
          <p:nvPr userDrawn="1"/>
        </p:nvPicPr>
        <p:blipFill>
          <a:blip r:embed="rId14"/>
          <a:srcRect r="8646" b="-580"/>
          <a:stretch>
            <a:fillRect/>
          </a:stretch>
        </p:blipFill>
        <p:spPr>
          <a:xfrm>
            <a:off x="-128930" y="-76200"/>
            <a:ext cx="12323896" cy="7051040"/>
          </a:xfrm>
          <a:prstGeom prst="rect">
            <a:avLst/>
          </a:prstGeom>
        </p:spPr>
      </p:pic>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60" y="365125"/>
            <a:ext cx="10517611"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60" y="1825625"/>
            <a:ext cx="10517611"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60" y="6356350"/>
            <a:ext cx="274372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3A3FB-D683-4918-A557-73AB8F4C4EE9}" type="datetimeFigureOut">
              <a:rPr lang="zh-CN" altLang="en-US" smtClean="0"/>
              <a:t>2025/9/22</a:t>
            </a:fld>
            <a:endParaRPr lang="zh-CN" altLang="en-US"/>
          </a:p>
        </p:txBody>
      </p:sp>
      <p:sp>
        <p:nvSpPr>
          <p:cNvPr id="5" name="页脚占位符 4"/>
          <p:cNvSpPr>
            <a:spLocks noGrp="1"/>
          </p:cNvSpPr>
          <p:nvPr>
            <p:ph type="ftr" sz="quarter" idx="3"/>
          </p:nvPr>
        </p:nvSpPr>
        <p:spPr>
          <a:xfrm>
            <a:off x="4039372" y="6356350"/>
            <a:ext cx="41155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2247" y="6356350"/>
            <a:ext cx="274372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70D98-FA84-41BA-BD43-6D85A7C62EA0}" type="slidenum">
              <a:rPr lang="zh-CN" altLang="en-US" smtClean="0"/>
              <a:t>‹#›</a:t>
            </a:fld>
            <a:endParaRPr lang="zh-CN" altLang="en-US"/>
          </a:p>
        </p:txBody>
      </p:sp>
      <p:pic>
        <p:nvPicPr>
          <p:cNvPr id="8" name="图片 7"/>
          <p:cNvPicPr>
            <a:picLocks noChangeAspect="1"/>
          </p:cNvPicPr>
          <p:nvPr userDrawn="1"/>
        </p:nvPicPr>
        <p:blipFill>
          <a:blip r:embed="rId14"/>
          <a:srcRect r="8646" b="-580"/>
          <a:stretch>
            <a:fillRect/>
          </a:stretch>
        </p:blipFill>
        <p:spPr>
          <a:xfrm>
            <a:off x="-128930" y="-76200"/>
            <a:ext cx="12323896" cy="7051040"/>
          </a:xfrm>
          <a:prstGeom prst="rect">
            <a:avLst/>
          </a:prstGeom>
        </p:spPr>
      </p:pic>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微信图片_2025-08-21_134516_064"/>
          <p:cNvPicPr>
            <a:picLocks noChangeAspect="1"/>
          </p:cNvPicPr>
          <p:nvPr/>
        </p:nvPicPr>
        <p:blipFill>
          <a:blip r:embed="rId2"/>
          <a:stretch>
            <a:fillRect/>
          </a:stretch>
        </p:blipFill>
        <p:spPr>
          <a:xfrm>
            <a:off x="933061" y="-74646"/>
            <a:ext cx="11258939" cy="6690049"/>
          </a:xfrm>
          <a:prstGeom prst="rect">
            <a:avLst/>
          </a:prstGeom>
        </p:spPr>
      </p:pic>
      <p:sp>
        <p:nvSpPr>
          <p:cNvPr id="4" name="圆角矩形 3"/>
          <p:cNvSpPr/>
          <p:nvPr/>
        </p:nvSpPr>
        <p:spPr>
          <a:xfrm>
            <a:off x="2145561" y="1236980"/>
            <a:ext cx="8609330" cy="2882265"/>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 name="圆角矩形 4"/>
          <p:cNvSpPr/>
          <p:nvPr/>
        </p:nvSpPr>
        <p:spPr>
          <a:xfrm>
            <a:off x="1191246" y="905828"/>
            <a:ext cx="9809507" cy="3395345"/>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spcBef>
                <a:spcPts val="1200"/>
              </a:spcBef>
            </a:pPr>
            <a: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第三章</a:t>
            </a:r>
            <a:endParaRPr lang="en-US" altLang="zh-CN"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endParaRPr>
          </a:p>
          <a:p>
            <a:pPr algn="ctr">
              <a:spcBef>
                <a:spcPts val="1200"/>
              </a:spcBef>
            </a:pPr>
            <a:r>
              <a:rPr lang="zh-CN" altLang="en-US" sz="6600" dirty="0">
                <a:solidFill>
                  <a:srgbClr val="0070C0"/>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总供给总需求统计分析</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7A46D3-9FEF-B011-6F98-277A5FD7C73F}"/>
            </a:ext>
          </a:extLst>
        </p:cNvPr>
        <p:cNvGrpSpPr/>
        <p:nvPr/>
      </p:nvGrpSpPr>
      <p:grpSpPr>
        <a:xfrm>
          <a:off x="0" y="0"/>
          <a:ext cx="0" cy="0"/>
          <a:chOff x="0" y="0"/>
          <a:chExt cx="0" cy="0"/>
        </a:xfrm>
      </p:grpSpPr>
      <p:sp>
        <p:nvSpPr>
          <p:cNvPr id="4" name="文本框 3">
            <a:extLst>
              <a:ext uri="{FF2B5EF4-FFF2-40B4-BE49-F238E27FC236}">
                <a16:creationId xmlns:a16="http://schemas.microsoft.com/office/drawing/2014/main" id="{1DAACDFB-AD05-E06A-DB50-F8291B054664}"/>
              </a:ext>
            </a:extLst>
          </p:cNvPr>
          <p:cNvSpPr txBox="1"/>
          <p:nvPr/>
        </p:nvSpPr>
        <p:spPr>
          <a:xfrm>
            <a:off x="902866" y="1116965"/>
            <a:ext cx="10617200" cy="5297805"/>
          </a:xfrm>
          <a:prstGeom prst="rect">
            <a:avLst/>
          </a:prstGeom>
          <a:ln>
            <a:noFill/>
          </a:ln>
        </p:spPr>
        <p:txBody>
          <a:bodyPr wrap="square">
            <a:noAutofit/>
          </a:bodyPr>
          <a:lstStyle/>
          <a:p>
            <a:pPr indent="720000">
              <a:lnSpc>
                <a:spcPts val="3800"/>
              </a:lnSpc>
            </a:pPr>
            <a:r>
              <a:rPr lang="zh-CN" altLang="en-US" sz="2400" dirty="0">
                <a:latin typeface="STKaiti" panose="02010600040101010101" pitchFamily="2" charset="-122"/>
                <a:ea typeface="STKaiti" panose="02010600040101010101" pitchFamily="2" charset="-122"/>
              </a:rPr>
              <a:t>国民经济是一个复杂系统，可分两个成互为影响又相对独立的子系统：一是实体经济系统，二是货币金融系统。总供给与总需求的形成和运动，与两个子系统息息相关。</a:t>
            </a:r>
          </a:p>
          <a:p>
            <a:pPr indent="720000" algn="l" defTabSz="914400">
              <a:lnSpc>
                <a:spcPts val="3800"/>
              </a:lnSpc>
              <a:spcBef>
                <a:spcPts val="0"/>
              </a:spcBef>
              <a:buClrTx/>
              <a:buSzTx/>
              <a:buFontTx/>
            </a:pPr>
            <a:endParaRPr lang="zh-CN" altLang="en-US" sz="2400" dirty="0">
              <a:latin typeface="STKaiti" panose="02010600040101010101" pitchFamily="2" charset="-122"/>
              <a:ea typeface="STKaiti" panose="02010600040101010101" pitchFamily="2" charset="-122"/>
            </a:endParaRPr>
          </a:p>
          <a:p>
            <a:pPr marL="0" indent="304800" algn="just" defTabSz="266700">
              <a:lnSpc>
                <a:spcPct val="150000"/>
              </a:lnSpc>
              <a:spcBef>
                <a:spcPct val="0"/>
              </a:spcBef>
              <a:spcAft>
                <a:spcPct val="0"/>
              </a:spcAft>
            </a:pPr>
            <a:endParaRPr lang="zh-CN" altLang="en-US" sz="2400" b="1" dirty="0">
              <a:latin typeface="华文楷体" panose="02010600040101010101" charset="-122"/>
              <a:ea typeface="华文楷体" panose="02010600040101010101" charset="-122"/>
              <a:cs typeface="华文楷体" panose="02010600040101010101" charset="-122"/>
            </a:endParaRPr>
          </a:p>
        </p:txBody>
      </p:sp>
      <p:sp>
        <p:nvSpPr>
          <p:cNvPr id="6" name="灯片编号占位符 6">
            <a:extLst>
              <a:ext uri="{FF2B5EF4-FFF2-40B4-BE49-F238E27FC236}">
                <a16:creationId xmlns:a16="http://schemas.microsoft.com/office/drawing/2014/main" id="{9050C212-8129-3D52-F216-0928931F4021}"/>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9</a:t>
            </a:fld>
            <a:endParaRPr lang="zh-CN" altLang="en-US" sz="2000" dirty="0">
              <a:solidFill>
                <a:schemeClr val="tx1"/>
              </a:solidFill>
            </a:endParaRPr>
          </a:p>
        </p:txBody>
      </p:sp>
      <p:sp>
        <p:nvSpPr>
          <p:cNvPr id="7" name="Rectangle 4" descr="浅色上对角线">
            <a:extLst>
              <a:ext uri="{FF2B5EF4-FFF2-40B4-BE49-F238E27FC236}">
                <a16:creationId xmlns:a16="http://schemas.microsoft.com/office/drawing/2014/main" id="{4969D23C-FB82-DFC5-509C-166060ED772B}"/>
              </a:ext>
            </a:extLst>
          </p:cNvPr>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一、宏观经济运行描述</a:t>
            </a:r>
          </a:p>
        </p:txBody>
      </p:sp>
      <p:sp>
        <p:nvSpPr>
          <p:cNvPr id="2" name="AutoShape 2">
            <a:extLst>
              <a:ext uri="{FF2B5EF4-FFF2-40B4-BE49-F238E27FC236}">
                <a16:creationId xmlns:a16="http://schemas.microsoft.com/office/drawing/2014/main" id="{0862DD24-1A27-34CE-F083-B475B97B5730}"/>
              </a:ext>
            </a:extLst>
          </p:cNvPr>
          <p:cNvSpPr>
            <a:spLocks noChangeAspect="1" noChangeArrowheads="1"/>
          </p:cNvSpPr>
          <p:nvPr/>
        </p:nvSpPr>
        <p:spPr bwMode="auto">
          <a:xfrm>
            <a:off x="762000" y="800100"/>
            <a:ext cx="10668000" cy="5257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 name="图片 2">
            <a:extLst>
              <a:ext uri="{FF2B5EF4-FFF2-40B4-BE49-F238E27FC236}">
                <a16:creationId xmlns:a16="http://schemas.microsoft.com/office/drawing/2014/main" id="{BF3F1E51-1741-FC8D-69D8-DD2906A70A41}"/>
              </a:ext>
            </a:extLst>
          </p:cNvPr>
          <p:cNvPicPr>
            <a:picLocks noChangeAspect="1"/>
          </p:cNvPicPr>
          <p:nvPr/>
        </p:nvPicPr>
        <p:blipFill>
          <a:blip r:embed="rId2"/>
          <a:stretch>
            <a:fillRect/>
          </a:stretch>
        </p:blipFill>
        <p:spPr>
          <a:xfrm>
            <a:off x="2325266" y="2544083"/>
            <a:ext cx="7772400" cy="3830682"/>
          </a:xfrm>
          <a:prstGeom prst="rect">
            <a:avLst/>
          </a:prstGeom>
        </p:spPr>
      </p:pic>
    </p:spTree>
    <p:extLst>
      <p:ext uri="{BB962C8B-B14F-4D97-AF65-F5344CB8AC3E}">
        <p14:creationId xmlns:p14="http://schemas.microsoft.com/office/powerpoint/2010/main" val="22213079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r>
              <a:rPr kumimoji="1" lang="en-US" altLang="zh-CN" sz="2800" b="1"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p:txBody>
      </p:sp>
      <mc:AlternateContent xmlns:mc="http://schemas.openxmlformats.org/markup-compatibility/2006">
        <mc:Choice xmlns:a14="http://schemas.microsoft.com/office/drawing/2010/main" Requires="a14">
          <p:sp>
            <p:nvSpPr>
              <p:cNvPr id="6" name="文本框 5"/>
              <p:cNvSpPr txBox="1"/>
              <p:nvPr/>
            </p:nvSpPr>
            <p:spPr>
              <a:xfrm>
                <a:off x="920646" y="927735"/>
                <a:ext cx="10775950" cy="5711825"/>
              </a:xfrm>
              <a:prstGeom prst="rect">
                <a:avLst/>
              </a:prstGeom>
            </p:spPr>
            <p:txBody>
              <a:bodyPr wrap="square">
                <a:noAutofit/>
              </a:bodyPr>
              <a:lstStyle/>
              <a:p>
                <a:pPr indent="252095" algn="just" defTabSz="266700">
                  <a:lnSpc>
                    <a:spcPct val="150000"/>
                  </a:lnSpc>
                  <a:spcBef>
                    <a:spcPts val="700"/>
                  </a:spcBef>
                  <a:spcAft>
                    <a:spcPct val="0"/>
                  </a:spcAf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（一）潜在总供给测算</a:t>
                </a:r>
              </a:p>
              <a:p>
                <a:pPr indent="252095" algn="just" defTabSz="266700">
                  <a:lnSpc>
                    <a:spcPct val="150000"/>
                  </a:lnSpc>
                  <a:spcBef>
                    <a:spcPts val="700"/>
                  </a:spcBef>
                  <a:spcAft>
                    <a:spcPct val="0"/>
                  </a:spcAft>
                </a:pPr>
                <a:r>
                  <a:rPr lang="en-US" altLang="zh-CN" sz="2400" b="1" dirty="0">
                    <a:solidFill>
                      <a:schemeClr val="accent1"/>
                    </a:solidFill>
                    <a:latin typeface="华文楷体" panose="02010600040101010101" charset="-122"/>
                    <a:ea typeface="华文楷体" panose="02010600040101010101" charset="-122"/>
                    <a:cs typeface="华文楷体" panose="02010600040101010101" charset="-122"/>
                  </a:rPr>
                  <a:t>   1.</a:t>
                </a:r>
                <a:r>
                  <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rPr>
                  <a:t>潜在</a:t>
                </a:r>
                <a:r>
                  <a:rPr lang="en-US" altLang="zh-CN" sz="2400" b="1" dirty="0">
                    <a:solidFill>
                      <a:schemeClr val="accent1"/>
                    </a:solidFill>
                    <a:latin typeface="华文楷体" panose="02010600040101010101" charset="-122"/>
                    <a:ea typeface="华文楷体" panose="02010600040101010101" charset="-122"/>
                    <a:cs typeface="华文楷体" panose="02010600040101010101" charset="-122"/>
                  </a:rPr>
                  <a:t>GDP</a:t>
                </a:r>
                <a:r>
                  <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rPr>
                  <a:t>推算法</a:t>
                </a:r>
              </a:p>
              <a:p>
                <a:pPr indent="252095" algn="ctr" defTabSz="266700">
                  <a:lnSpc>
                    <a:spcPct val="150000"/>
                  </a:lnSpc>
                  <a:spcBef>
                    <a:spcPts val="700"/>
                  </a:spcBef>
                  <a:spcAft>
                    <a:spcPct val="0"/>
                  </a:spcAft>
                </a:pPr>
                <a14:m>
                  <m:oMath xmlns:m="http://schemas.openxmlformats.org/officeDocument/2006/math">
                    <m:r>
                      <m:rPr>
                        <m:nor/>
                      </m:rPr>
                      <a:rPr lang="zh-CN" altLang="en-US" sz="2000" dirty="0">
                        <a:latin typeface="STKaiti" panose="02010600040101010101" pitchFamily="2" charset="-122"/>
                        <a:ea typeface="STKaiti" panose="02010600040101010101" pitchFamily="2" charset="-122"/>
                      </a:rPr>
                      <m:t>潜在</m:t>
                    </m:r>
                    <m:r>
                      <m:rPr>
                        <m:nor/>
                      </m:rPr>
                      <a:rPr lang="en" altLang="zh-CN" sz="2000" dirty="0">
                        <a:latin typeface="STKaiti" panose="02010600040101010101" pitchFamily="2" charset="-122"/>
                        <a:ea typeface="STKaiti" panose="02010600040101010101" pitchFamily="2" charset="-122"/>
                      </a:rPr>
                      <m:t>GDP</m:t>
                    </m:r>
                    <m:r>
                      <m:rPr>
                        <m:nor/>
                      </m:rPr>
                      <a:rPr lang="en" altLang="zh-CN" sz="2000" dirty="0">
                        <a:latin typeface="STKaiti" panose="02010600040101010101" pitchFamily="2" charset="-122"/>
                        <a:ea typeface="STKaiti" panose="02010600040101010101" pitchFamily="2" charset="-122"/>
                      </a:rPr>
                      <m:t> =</m:t>
                    </m:r>
                  </m:oMath>
                </a14:m>
                <a:r>
                  <a:rPr lang="zh-CN" altLang="en-US" sz="2000" dirty="0">
                    <a:latin typeface="STKaiti" panose="02010600040101010101" pitchFamily="2" charset="-122"/>
                    <a:ea typeface="STKaiti" panose="02010600040101010101" pitchFamily="2" charset="-122"/>
                  </a:rPr>
                  <a:t>劳动力的</a:t>
                </a:r>
                <a:r>
                  <a:rPr lang="en-US" altLang="zh-CN" sz="2000" dirty="0">
                    <a:latin typeface="STKaiti" panose="02010600040101010101" pitchFamily="2" charset="-122"/>
                    <a:ea typeface="STKaiti" panose="02010600040101010101" pitchFamily="2" charset="-122"/>
                  </a:rPr>
                  <a:t>96%</a:t>
                </a:r>
                <a14:m>
                  <m:oMath xmlns:m="http://schemas.openxmlformats.org/officeDocument/2006/math">
                    <m:r>
                      <a:rPr lang="en-US" altLang="zh-CN" sz="2000" i="1" smtClean="0">
                        <a:latin typeface="Cambria Math" panose="02040503050406030204" pitchFamily="18" charset="0"/>
                        <a:ea typeface="Cambria Math" panose="02040503050406030204" pitchFamily="18" charset="0"/>
                      </a:rPr>
                      <m:t>×</m:t>
                    </m:r>
                  </m:oMath>
                </a14:m>
                <a:r>
                  <a:rPr lang="zh-CN" altLang="en-US" sz="2000" dirty="0">
                    <a:latin typeface="STKaiti" panose="02010600040101010101" pitchFamily="2" charset="-122"/>
                    <a:ea typeface="STKaiti" panose="02010600040101010101" pitchFamily="2" charset="-122"/>
                  </a:rPr>
                  <a:t>每年正常工作时间</a:t>
                </a:r>
                <a14:m>
                  <m:oMath xmlns:m="http://schemas.openxmlformats.org/officeDocument/2006/math">
                    <m:r>
                      <a:rPr lang="en-US" altLang="zh-CN" sz="2000" i="1" smtClean="0">
                        <a:latin typeface="Cambria Math" panose="02040503050406030204" pitchFamily="18" charset="0"/>
                        <a:ea typeface="Cambria Math" panose="02040503050406030204" pitchFamily="18" charset="0"/>
                      </a:rPr>
                      <m:t>×</m:t>
                    </m:r>
                  </m:oMath>
                </a14:m>
                <a:r>
                  <a:rPr lang="zh-CN" altLang="en-US" sz="2000" dirty="0">
                    <a:latin typeface="STKaiti" panose="02010600040101010101" pitchFamily="2" charset="-122"/>
                    <a:ea typeface="STKaiti" panose="02010600040101010101" pitchFamily="2" charset="-122"/>
                  </a:rPr>
                  <a:t>正常劳动生产率 </a:t>
                </a:r>
                <a:endParaRPr lang="zh-CN" altLang="en-US" sz="2000" dirty="0">
                  <a:latin typeface="STKaiti" panose="02010600040101010101" pitchFamily="2" charset="-122"/>
                  <a:ea typeface="STKaiti" panose="02010600040101010101" pitchFamily="2" charset="-122"/>
                  <a:cs typeface="华文楷体" panose="02010600040101010101" charset="-122"/>
                </a:endParaRPr>
              </a:p>
            </p:txBody>
          </p:sp>
        </mc:Choice>
        <mc:Fallback>
          <p:sp>
            <p:nvSpPr>
              <p:cNvPr id="6" name="文本框 5"/>
              <p:cNvSpPr txBox="1">
                <a:spLocks noRot="1" noChangeAspect="1" noMove="1" noResize="1" noEditPoints="1" noAdjustHandles="1" noChangeArrowheads="1" noChangeShapeType="1" noTextEdit="1"/>
              </p:cNvSpPr>
              <p:nvPr/>
            </p:nvSpPr>
            <p:spPr>
              <a:xfrm>
                <a:off x="920646" y="927735"/>
                <a:ext cx="10775950" cy="5711825"/>
              </a:xfrm>
              <a:prstGeom prst="rect">
                <a:avLst/>
              </a:prstGeom>
              <a:blipFill>
                <a:blip r:embed="rId2"/>
                <a:stretch>
                  <a:fillRect/>
                </a:stretch>
              </a:blipFill>
            </p:spPr>
            <p:txBody>
              <a:bodyPr/>
              <a:lstStyle/>
              <a:p>
                <a:r>
                  <a:rPr lang="zh-CN" altLang="en-US">
                    <a:noFill/>
                  </a:rPr>
                  <a:t> </a:t>
                </a:r>
              </a:p>
            </p:txBody>
          </p:sp>
        </mc:Fallback>
      </mc:AlternateContent>
      <p:sp>
        <p:nvSpPr>
          <p:cNvPr id="10" name="矩形 9"/>
          <p:cNvSpPr/>
          <p:nvPr/>
        </p:nvSpPr>
        <p:spPr>
          <a:xfrm>
            <a:off x="-9264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11"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10</a:t>
            </a:fld>
            <a:endParaRPr lang="zh-CN" altLang="en-US" sz="2000" dirty="0">
              <a:solidFill>
                <a:schemeClr val="tx1"/>
              </a:solidFill>
            </a:endParaRPr>
          </a:p>
        </p:txBody>
      </p:sp>
      <p:sp>
        <p:nvSpPr>
          <p:cNvPr id="12"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二、总供给统计测算</a:t>
            </a:r>
          </a:p>
        </p:txBody>
      </p:sp>
      <p:sp>
        <p:nvSpPr>
          <p:cNvPr id="13" name="文本框 12">
            <a:extLst>
              <a:ext uri="{FF2B5EF4-FFF2-40B4-BE49-F238E27FC236}">
                <a16:creationId xmlns:a16="http://schemas.microsoft.com/office/drawing/2014/main" id="{BFD62716-08D3-BBBA-A6AA-2A533A4A5780}"/>
              </a:ext>
            </a:extLst>
          </p:cNvPr>
          <p:cNvSpPr txBox="1"/>
          <p:nvPr/>
        </p:nvSpPr>
        <p:spPr>
          <a:xfrm>
            <a:off x="1364975" y="3070785"/>
            <a:ext cx="3154018" cy="461665"/>
          </a:xfrm>
          <a:prstGeom prst="rect">
            <a:avLst/>
          </a:prstGeom>
          <a:noFill/>
        </p:spPr>
        <p:txBody>
          <a:bodyPr wrap="square">
            <a:spAutoFit/>
          </a:bodyPr>
          <a:lstStyle/>
          <a:p>
            <a:r>
              <a:rPr kumimoji="0" lang="en-US" altLang="zh-CN" sz="2400" b="1" i="0" u="none" strike="noStrike" kern="1200" cap="none" spc="0" normalizeH="0" baseline="0" noProof="0" dirty="0">
                <a:ln>
                  <a:noFill/>
                </a:ln>
                <a:solidFill>
                  <a:srgbClr val="5B9BD5"/>
                </a:solidFill>
                <a:effectLst/>
                <a:uLnTx/>
                <a:uFillTx/>
                <a:latin typeface="华文楷体" panose="02010600040101010101" charset="-122"/>
                <a:ea typeface="华文楷体" panose="02010600040101010101" charset="-122"/>
                <a:cs typeface="华文楷体" panose="02010600040101010101" charset="-122"/>
              </a:rPr>
              <a:t> 2.</a:t>
            </a:r>
            <a:r>
              <a:rPr kumimoji="0" lang="zh-CN" altLang="en-US" sz="2400" b="1" i="0" u="none" strike="noStrike" kern="1200" cap="none" spc="0" normalizeH="0" baseline="0" noProof="0" dirty="0">
                <a:ln>
                  <a:noFill/>
                </a:ln>
                <a:solidFill>
                  <a:srgbClr val="5B9BD5"/>
                </a:solidFill>
                <a:effectLst/>
                <a:uLnTx/>
                <a:uFillTx/>
                <a:latin typeface="华文楷体" panose="02010600040101010101" charset="-122"/>
                <a:ea typeface="华文楷体" panose="02010600040101010101" charset="-122"/>
                <a:cs typeface="华文楷体" panose="02010600040101010101" charset="-122"/>
              </a:rPr>
              <a:t>生产函数估算法</a:t>
            </a:r>
            <a:endParaRPr lang="zh-CN" altLang="en-US" dirty="0"/>
          </a:p>
        </p:txBody>
      </p:sp>
      <mc:AlternateContent xmlns:mc="http://schemas.openxmlformats.org/markup-compatibility/2006">
        <mc:Choice xmlns:a14="http://schemas.microsoft.com/office/drawing/2010/main" Requires="a14">
          <p:sp>
            <p:nvSpPr>
              <p:cNvPr id="16" name="AutoShape 7">
                <a:extLst>
                  <a:ext uri="{FF2B5EF4-FFF2-40B4-BE49-F238E27FC236}">
                    <a16:creationId xmlns:a16="http://schemas.microsoft.com/office/drawing/2014/main" id="{71377F76-4E29-0D8B-4CA1-0DDEF2B1ADF2}"/>
                  </a:ext>
                </a:extLst>
              </p:cNvPr>
              <p:cNvSpPr>
                <a:spLocks noChangeAspect="1" noChangeArrowheads="1"/>
              </p:cNvSpPr>
              <p:nvPr/>
            </p:nvSpPr>
            <p:spPr bwMode="auto">
              <a:xfrm>
                <a:off x="4762499" y="3302000"/>
                <a:ext cx="4171819" cy="558800"/>
              </a:xfrm>
              <a:prstGeom prst="rect">
                <a:avLst/>
              </a:prstGeom>
              <a:noFill/>
              <a:extLst>
                <a:ext uri="{909E8E84-426E-40DD-AFC4-6F175D3DCCD1}">
                  <a14:hiddenFill>
                    <a:solidFill>
                      <a:srgbClr val="FFFFFF"/>
                    </a:solidFill>
                  </a14:hiddenFill>
                </a:ext>
              </a:extLst>
            </p:spPr>
            <p:txBody>
              <a:bodyPr vert="horz" wrap="square" lIns="91440" tIns="45720" rIns="91440" bIns="45720" numCol="1" anchor="t" anchorCtr="0" compatLnSpc="1">
                <a:prstTxWarp prst="textNoShape">
                  <a:avLst/>
                </a:prstTxWarp>
              </a:bodyPr>
              <a:lstStyle/>
              <a:p>
                <a14:m>
                  <m:oMath xmlns:m="http://schemas.openxmlformats.org/officeDocument/2006/math">
                    <m:sSub>
                      <m:sSubPr>
                        <m:ctrlPr>
                          <a:rPr lang="en-US" altLang="zh-CN" i="1" smtClean="0">
                            <a:latin typeface="Cambria Math" panose="02040503050406030204" pitchFamily="18" charset="0"/>
                          </a:rPr>
                        </m:ctrlPr>
                      </m:sSubPr>
                      <m:e>
                        <m:r>
                          <m:rPr>
                            <m:sty m:val="p"/>
                          </m:rPr>
                          <a:rPr lang="en-US" altLang="zh-CN" i="1">
                            <a:latin typeface="Cambria Math" panose="02040503050406030204" pitchFamily="18" charset="0"/>
                          </a:rPr>
                          <m:t>AS</m:t>
                        </m:r>
                      </m:e>
                      <m:sub>
                        <m:r>
                          <m:rPr>
                            <m:sty m:val="p"/>
                          </m:rPr>
                          <a:rPr lang="en-US" altLang="zh-CN" i="1">
                            <a:latin typeface="Cambria Math" panose="02040503050406030204" pitchFamily="18" charset="0"/>
                          </a:rPr>
                          <m:t>pt</m:t>
                        </m:r>
                      </m:sub>
                    </m:sSub>
                    <m:r>
                      <a:rPr lang="en-US" altLang="zh-CN" b="0" i="0" smtClean="0">
                        <a:latin typeface="Cambria Math" panose="02040503050406030204" pitchFamily="18" charset="0"/>
                      </a:rPr>
                      <m:t>=</m:t>
                    </m:r>
                    <m:sSub>
                      <m:sSubPr>
                        <m:ctrlPr>
                          <a:rPr lang="en-US" altLang="zh-CN" b="0" i="1" smtClean="0">
                            <a:latin typeface="Cambria Math" panose="02040503050406030204" pitchFamily="18" charset="0"/>
                          </a:rPr>
                        </m:ctrlPr>
                      </m:sSubPr>
                      <m:e>
                        <m:acc>
                          <m:accPr>
                            <m:chr m:val="̂"/>
                            <m:ctrlPr>
                              <a:rPr lang="en-US" altLang="zh-CN" b="0" i="1" smtClean="0">
                                <a:latin typeface="Cambria Math" panose="02040503050406030204" pitchFamily="18" charset="0"/>
                              </a:rPr>
                            </m:ctrlPr>
                          </m:accPr>
                          <m:e>
                            <m:r>
                              <m:rPr>
                                <m:sty m:val="p"/>
                              </m:rPr>
                              <a:rPr lang="en-US" altLang="zh-CN" i="1">
                                <a:latin typeface="Cambria Math" panose="02040503050406030204" pitchFamily="18" charset="0"/>
                              </a:rPr>
                              <m:t>Y</m:t>
                            </m:r>
                          </m:e>
                        </m:acc>
                      </m:e>
                      <m:sub>
                        <m:r>
                          <m:rPr>
                            <m:sty m:val="p"/>
                          </m:rPr>
                          <a:rPr lang="en-US" altLang="zh-CN" i="1">
                            <a:latin typeface="Cambria Math" panose="02040503050406030204" pitchFamily="18" charset="0"/>
                          </a:rPr>
                          <m:t>pt</m:t>
                        </m:r>
                      </m:sub>
                    </m:sSub>
                  </m:oMath>
                </a14:m>
                <a:r>
                  <a:rPr lang="en-US" altLang="zh-CN" dirty="0"/>
                  <a:t>= </a:t>
                </a:r>
                <a14:m>
                  <m:oMath xmlns:m="http://schemas.openxmlformats.org/officeDocument/2006/math">
                    <m:sSub>
                      <m:sSubPr>
                        <m:ctrlPr>
                          <a:rPr lang="en-US" altLang="zh-CN" i="1">
                            <a:latin typeface="Cambria Math" panose="02040503050406030204" pitchFamily="18" charset="0"/>
                          </a:rPr>
                        </m:ctrlPr>
                      </m:sSubPr>
                      <m:e>
                        <m:acc>
                          <m:accPr>
                            <m:chr m:val="̂"/>
                            <m:ctrlPr>
                              <a:rPr lang="en-US" altLang="zh-CN" i="1">
                                <a:latin typeface="Cambria Math" panose="02040503050406030204" pitchFamily="18" charset="0"/>
                              </a:rPr>
                            </m:ctrlPr>
                          </m:accPr>
                          <m:e>
                            <m:r>
                              <m:rPr>
                                <m:sty m:val="p"/>
                              </m:rPr>
                              <a:rPr lang="en-US" altLang="zh-CN" i="1" smtClean="0">
                                <a:latin typeface="Cambria Math" panose="02040503050406030204" pitchFamily="18" charset="0"/>
                              </a:rPr>
                              <m:t>A</m:t>
                            </m:r>
                          </m:e>
                        </m:acc>
                      </m:e>
                      <m:sub>
                        <m:r>
                          <a:rPr lang="en-US" altLang="zh-CN" b="0" i="1" smtClean="0">
                            <a:latin typeface="Cambria Math" panose="02040503050406030204" pitchFamily="18" charset="0"/>
                          </a:rPr>
                          <m:t>0</m:t>
                        </m:r>
                      </m:sub>
                    </m:sSub>
                    <m:sSup>
                      <m:sSupPr>
                        <m:ctrlPr>
                          <a:rPr lang="en-US" altLang="zh-CN" i="1" smtClean="0">
                            <a:latin typeface="Cambria Math" panose="02040503050406030204" pitchFamily="18" charset="0"/>
                          </a:rPr>
                        </m:ctrlPr>
                      </m:sSupPr>
                      <m:e>
                        <m:r>
                          <m:rPr>
                            <m:sty m:val="p"/>
                          </m:rPr>
                          <a:rPr lang="en-US" altLang="zh-CN" i="1">
                            <a:latin typeface="Cambria Math" panose="02040503050406030204" pitchFamily="18" charset="0"/>
                          </a:rPr>
                          <m:t>e</m:t>
                        </m:r>
                      </m:e>
                      <m:sup>
                        <m:acc>
                          <m:accPr>
                            <m:chr m:val="̂"/>
                            <m:ctrlPr>
                              <a:rPr lang="en-US" altLang="zh-CN" i="1" smtClean="0">
                                <a:latin typeface="Cambria Math" panose="02040503050406030204" pitchFamily="18" charset="0"/>
                              </a:rPr>
                            </m:ctrlPr>
                          </m:accPr>
                          <m:e>
                            <m:r>
                              <m:rPr>
                                <m:sty m:val="p"/>
                              </m:rPr>
                              <a:rPr lang="en-US" altLang="zh-CN" i="1">
                                <a:latin typeface="Cambria Math" panose="02040503050406030204" pitchFamily="18" charset="0"/>
                              </a:rPr>
                              <m:t>y</m:t>
                            </m:r>
                          </m:e>
                        </m:acc>
                        <m:r>
                          <m:rPr>
                            <m:sty m:val="p"/>
                          </m:rPr>
                          <a:rPr lang="en-US" altLang="zh-CN" i="1" smtClean="0">
                            <a:latin typeface="Cambria Math" panose="02040503050406030204" pitchFamily="18" charset="0"/>
                          </a:rPr>
                          <m:t>t</m:t>
                        </m:r>
                      </m:sup>
                    </m:sSup>
                  </m:oMath>
                </a14:m>
                <a:r>
                  <a:rPr lang="en-US" altLang="zh-CN" dirty="0"/>
                  <a:t> </a:t>
                </a:r>
                <a14:m>
                  <m:oMath xmlns:m="http://schemas.openxmlformats.org/officeDocument/2006/math">
                    <m:sSubSup>
                      <m:sSubSupPr>
                        <m:ctrlPr>
                          <a:rPr lang="en-US" altLang="zh-CN" i="1" smtClean="0">
                            <a:latin typeface="Cambria Math" panose="02040503050406030204" pitchFamily="18" charset="0"/>
                          </a:rPr>
                        </m:ctrlPr>
                      </m:sSubSupPr>
                      <m:e>
                        <m:r>
                          <m:rPr>
                            <m:sty m:val="p"/>
                          </m:rPr>
                          <a:rPr lang="en-US" altLang="zh-CN" i="1">
                            <a:latin typeface="Cambria Math" panose="02040503050406030204" pitchFamily="18" charset="0"/>
                          </a:rPr>
                          <m:t>K</m:t>
                        </m:r>
                      </m:e>
                      <m:sub>
                        <m:r>
                          <m:rPr>
                            <m:sty m:val="p"/>
                          </m:rPr>
                          <a:rPr lang="en-US" altLang="zh-CN" i="1">
                            <a:latin typeface="Cambria Math" panose="02040503050406030204" pitchFamily="18" charset="0"/>
                          </a:rPr>
                          <m:t>pt</m:t>
                        </m:r>
                      </m:sub>
                      <m:sup>
                        <m:acc>
                          <m:accPr>
                            <m:chr m:val="̂"/>
                            <m:ctrlPr>
                              <a:rPr lang="en-US" altLang="zh-CN" i="1" smtClean="0">
                                <a:latin typeface="Cambria Math" panose="02040503050406030204" pitchFamily="18" charset="0"/>
                              </a:rPr>
                            </m:ctrlPr>
                          </m:accPr>
                          <m:e>
                            <m:r>
                              <a:rPr lang="en-US" altLang="zh-CN" i="1" smtClean="0">
                                <a:latin typeface="Cambria Math" panose="02040503050406030204" pitchFamily="18" charset="0"/>
                                <a:ea typeface="Cambria Math" panose="02040503050406030204" pitchFamily="18" charset="0"/>
                              </a:rPr>
                              <m:t>𝛼</m:t>
                            </m:r>
                          </m:e>
                        </m:acc>
                      </m:sup>
                    </m:sSubSup>
                  </m:oMath>
                </a14:m>
                <a:r>
                  <a:rPr lang="en-US" altLang="zh-CN" dirty="0"/>
                  <a:t> </a:t>
                </a:r>
                <a14:m>
                  <m:oMath xmlns:m="http://schemas.openxmlformats.org/officeDocument/2006/math">
                    <m:sSubSup>
                      <m:sSubSupPr>
                        <m:ctrlPr>
                          <a:rPr lang="en-US" altLang="zh-CN" i="1">
                            <a:latin typeface="Cambria Math" panose="02040503050406030204" pitchFamily="18" charset="0"/>
                          </a:rPr>
                        </m:ctrlPr>
                      </m:sSubSupPr>
                      <m:e>
                        <m:r>
                          <m:rPr>
                            <m:sty m:val="p"/>
                          </m:rPr>
                          <a:rPr lang="en-US" altLang="zh-CN" i="1" smtClean="0">
                            <a:latin typeface="Cambria Math" panose="02040503050406030204" pitchFamily="18" charset="0"/>
                          </a:rPr>
                          <m:t>L</m:t>
                        </m:r>
                      </m:e>
                      <m:sub>
                        <m:r>
                          <m:rPr>
                            <m:sty m:val="p"/>
                          </m:rPr>
                          <a:rPr lang="en-US" altLang="zh-CN" i="1">
                            <a:latin typeface="Cambria Math" panose="02040503050406030204" pitchFamily="18" charset="0"/>
                          </a:rPr>
                          <m:t>pt</m:t>
                        </m:r>
                      </m:sub>
                      <m:sup>
                        <m:acc>
                          <m:accPr>
                            <m:chr m:val="̂"/>
                            <m:ctrlPr>
                              <a:rPr lang="en-US" altLang="zh-CN" i="1">
                                <a:latin typeface="Cambria Math" panose="02040503050406030204" pitchFamily="18" charset="0"/>
                              </a:rPr>
                            </m:ctrlPr>
                          </m:accPr>
                          <m:e>
                            <m:r>
                              <a:rPr lang="en-US" altLang="zh-CN" i="1">
                                <a:latin typeface="Cambria Math" panose="02040503050406030204" pitchFamily="18" charset="0"/>
                                <a:ea typeface="Cambria Math" panose="02040503050406030204" pitchFamily="18" charset="0"/>
                              </a:rPr>
                              <m:t>𝛽</m:t>
                            </m:r>
                          </m:e>
                        </m:acc>
                      </m:sup>
                    </m:sSubSup>
                  </m:oMath>
                </a14:m>
                <a:endParaRPr lang="zh-CN" altLang="en-US" dirty="0"/>
              </a:p>
            </p:txBody>
          </p:sp>
        </mc:Choice>
        <mc:Fallback>
          <p:sp>
            <p:nvSpPr>
              <p:cNvPr id="16" name="AutoShape 7">
                <a:extLst>
                  <a:ext uri="{FF2B5EF4-FFF2-40B4-BE49-F238E27FC236}">
                    <a16:creationId xmlns:a16="http://schemas.microsoft.com/office/drawing/2014/main" id="{71377F76-4E29-0D8B-4CA1-0DDEF2B1ADF2}"/>
                  </a:ext>
                </a:extLst>
              </p:cNvPr>
              <p:cNvSpPr>
                <a:spLocks noRot="1" noChangeAspect="1" noMove="1" noResize="1" noEditPoints="1" noAdjustHandles="1" noChangeArrowheads="1" noChangeShapeType="1" noTextEdit="1"/>
              </p:cNvSpPr>
              <p:nvPr/>
            </p:nvSpPr>
            <p:spPr bwMode="auto">
              <a:xfrm>
                <a:off x="4762499" y="3302000"/>
                <a:ext cx="4171819" cy="558800"/>
              </a:xfrm>
              <a:prstGeom prst="rect">
                <a:avLst/>
              </a:prstGeom>
              <a:blipFill>
                <a:blip r:embed="rId3"/>
                <a:stretch>
                  <a:fillRect/>
                </a:stretch>
              </a:blipFill>
              <a:extLst>
                <a:ext uri="{909E8E84-426E-40DD-AFC4-6F175D3DCCD1}">
                  <a14:hiddenFill xmlns:a14="http://schemas.microsoft.com/office/drawing/2010/main">
                    <a:solidFill>
                      <a:srgbClr val="FFFFFF"/>
                    </a:solidFill>
                  </a14:hiddenFill>
                </a:ext>
              </a:extLst>
            </p:spPr>
            <p:txBody>
              <a:bodyPr/>
              <a:lstStyle/>
              <a:p>
                <a:r>
                  <a:rPr lang="zh-CN" altLang="en-US">
                    <a:noFill/>
                  </a:rPr>
                  <a:t> </a:t>
                </a:r>
              </a:p>
            </p:txBody>
          </p:sp>
        </mc:Fallback>
      </mc:AlternateContent>
      <p:sp>
        <p:nvSpPr>
          <p:cNvPr id="7" name="文本框 6">
            <a:extLst>
              <a:ext uri="{FF2B5EF4-FFF2-40B4-BE49-F238E27FC236}">
                <a16:creationId xmlns:a16="http://schemas.microsoft.com/office/drawing/2014/main" id="{F8B8D27F-56FB-81FC-DE1C-876A75BC9D26}"/>
              </a:ext>
            </a:extLst>
          </p:cNvPr>
          <p:cNvSpPr txBox="1"/>
          <p:nvPr/>
        </p:nvSpPr>
        <p:spPr>
          <a:xfrm>
            <a:off x="5556738" y="3050931"/>
            <a:ext cx="65" cy="276999"/>
          </a:xfrm>
          <a:prstGeom prst="rect">
            <a:avLst/>
          </a:prstGeom>
          <a:noFill/>
        </p:spPr>
        <p:txBody>
          <a:bodyPr wrap="none" lIns="0" tIns="0" rIns="0" bIns="0" rtlCol="0">
            <a:spAutoFit/>
          </a:bodyPr>
          <a:lstStyle/>
          <a:p>
            <a:endParaRPr kumimoji="1" lang="zh-CN" altLang="en-US" dirty="0"/>
          </a:p>
        </p:txBody>
      </p:sp>
      <p:sp>
        <p:nvSpPr>
          <p:cNvPr id="9" name="文本框 8">
            <a:extLst>
              <a:ext uri="{FF2B5EF4-FFF2-40B4-BE49-F238E27FC236}">
                <a16:creationId xmlns:a16="http://schemas.microsoft.com/office/drawing/2014/main" id="{54537B7E-11AB-A48E-A9DB-4D7DF898C16E}"/>
              </a:ext>
            </a:extLst>
          </p:cNvPr>
          <p:cNvSpPr txBox="1"/>
          <p:nvPr/>
        </p:nvSpPr>
        <p:spPr>
          <a:xfrm>
            <a:off x="1529542" y="4078201"/>
            <a:ext cx="9704774" cy="1938992"/>
          </a:xfrm>
          <a:prstGeom prst="rect">
            <a:avLst/>
          </a:prstGeom>
          <a:noFill/>
        </p:spPr>
        <p:txBody>
          <a:bodyPr wrap="square">
            <a:spAutoFit/>
          </a:bodyPr>
          <a:lstStyle/>
          <a:p>
            <a:pPr indent="457200"/>
            <a:r>
              <a:rPr lang="zh-CN" altLang="en-US" sz="2400" dirty="0">
                <a:latin typeface="STKaiti" panose="02010600040101010101" pitchFamily="2" charset="-122"/>
                <a:ea typeface="STKaiti" panose="02010600040101010101" pitchFamily="2" charset="-122"/>
              </a:rPr>
              <a:t>潜在总供给可以视为实际总供给的上限。短缺经济（供给不足）条件下，为减弱总供求失衡，首先应努力缩小实际总供给与潜在总供给的差距，进而设法提高潜在总供给。过剩经济（有效需求不足）条件下，政策调控虽包含降低产能利用率和淘汰落后产能的产业升级，但更重要的是通过各种政策刺激总需求增长。</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r>
              <a:rPr kumimoji="1" lang="en-US" altLang="zh-CN" sz="2800" b="1"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p:txBody>
      </p:sp>
      <mc:AlternateContent xmlns:mc="http://schemas.openxmlformats.org/markup-compatibility/2006">
        <mc:Choice xmlns:a14="http://schemas.microsoft.com/office/drawing/2010/main" Requires="a14">
          <p:sp>
            <p:nvSpPr>
              <p:cNvPr id="6" name="文本框 5"/>
              <p:cNvSpPr txBox="1"/>
              <p:nvPr/>
            </p:nvSpPr>
            <p:spPr>
              <a:xfrm>
                <a:off x="919376" y="1010286"/>
                <a:ext cx="10194290" cy="3944100"/>
              </a:xfrm>
              <a:prstGeom prst="rect">
                <a:avLst/>
              </a:prstGeom>
            </p:spPr>
            <p:txBody>
              <a:bodyPr wrap="square">
                <a:noAutofit/>
              </a:bodyPr>
              <a:lstStyle/>
              <a:p>
                <a:pPr indent="252095" algn="just" defTabSz="266700">
                  <a:lnSpc>
                    <a:spcPct val="150000"/>
                  </a:lnSpc>
                  <a:spcBef>
                    <a:spcPts val="700"/>
                  </a:spcBef>
                  <a:spcAft>
                    <a:spcPct val="0"/>
                  </a:spcAf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（一）潜在总供给测算</a:t>
                </a:r>
              </a:p>
              <a:p>
                <a:pPr indent="457200">
                  <a:lnSpc>
                    <a:spcPct val="150000"/>
                  </a:lnSpc>
                </a:pPr>
                <a:r>
                  <a:rPr lang="zh-CN" altLang="en-US" sz="2400" dirty="0">
                    <a:latin typeface="STKaiti" panose="02010600040101010101" pitchFamily="2" charset="-122"/>
                    <a:ea typeface="STKaiti" panose="02010600040101010101" pitchFamily="2" charset="-122"/>
                  </a:rPr>
                  <a:t>实际总供给，指一定时期内国民经济各部门向社会实际提供的全部产品（货物和劳务）总量。一国的实际总供给，主要来自以</a:t>
                </a:r>
                <a:r>
                  <a:rPr lang="en" altLang="zh-CN" sz="2400" dirty="0">
                    <a:latin typeface="STKaiti" panose="02010600040101010101" pitchFamily="2" charset="-122"/>
                    <a:ea typeface="STKaiti" panose="02010600040101010101" pitchFamily="2" charset="-122"/>
                  </a:rPr>
                  <a:t>GDP</a:t>
                </a:r>
                <a:r>
                  <a:rPr lang="zh-CN" altLang="en-US" sz="2400" dirty="0">
                    <a:latin typeface="STKaiti" panose="02010600040101010101" pitchFamily="2" charset="-122"/>
                    <a:ea typeface="STKaiti" panose="02010600040101010101" pitchFamily="2" charset="-122"/>
                  </a:rPr>
                  <a:t>为核心指标衡量的当期国内生产，但并非仅限于此。可通过对</a:t>
                </a:r>
                <a:r>
                  <a:rPr lang="en" altLang="zh-CN" sz="2400" dirty="0">
                    <a:latin typeface="STKaiti" panose="02010600040101010101" pitchFamily="2" charset="-122"/>
                    <a:ea typeface="STKaiti" panose="02010600040101010101" pitchFamily="2" charset="-122"/>
                  </a:rPr>
                  <a:t>GDP</a:t>
                </a:r>
                <a:r>
                  <a:rPr lang="zh-CN" altLang="en-US" sz="2400" dirty="0">
                    <a:latin typeface="STKaiti" panose="02010600040101010101" pitchFamily="2" charset="-122"/>
                    <a:ea typeface="STKaiti" panose="02010600040101010101" pitchFamily="2" charset="-122"/>
                  </a:rPr>
                  <a:t>进行调整测算实际总供给：</a:t>
                </a:r>
                <a:endParaRPr lang="en-US" altLang="zh-CN" sz="2400" dirty="0">
                  <a:latin typeface="STKaiti" panose="02010600040101010101" pitchFamily="2" charset="-122"/>
                  <a:ea typeface="STKaiti" panose="02010600040101010101" pitchFamily="2" charset="-122"/>
                </a:endParaRPr>
              </a:p>
              <a:p>
                <a:endParaRPr lang="zh-CN" altLang="en-US" dirty="0"/>
              </a:p>
              <a:p>
                <a:pPr indent="252095" algn="just" defTabSz="266700">
                  <a:lnSpc>
                    <a:spcPct val="150000"/>
                  </a:lnSpc>
                  <a:spcBef>
                    <a:spcPts val="700"/>
                  </a:spcBef>
                  <a:spcAft>
                    <a:spcPct val="0"/>
                  </a:spcAft>
                </a:pPr>
                <a14:m>
                  <m:oMathPara xmlns:m="http://schemas.openxmlformats.org/officeDocument/2006/math">
                    <m:oMathParaPr>
                      <m:jc m:val="centerGroup"/>
                    </m:oMathParaPr>
                    <m:oMath xmlns:m="http://schemas.openxmlformats.org/officeDocument/2006/math">
                      <m:r>
                        <m:rPr>
                          <m:sty m:val="p"/>
                        </m:rPr>
                        <a:rPr lang="en-US" altLang="zh-CN" sz="2400" i="1" dirty="0">
                          <a:latin typeface="Cambria Math" panose="02040503050406030204" pitchFamily="18" charset="0"/>
                          <a:ea typeface="微软雅黑" panose="020B0503020204020204" pitchFamily="34" charset="-122"/>
                        </a:rPr>
                        <m:t>AS</m:t>
                      </m:r>
                      <m:r>
                        <a:rPr lang="en-US" altLang="zh-CN" sz="2400" b="0" i="1" dirty="0" smtClean="0">
                          <a:latin typeface="Cambria Math" panose="02040503050406030204" pitchFamily="18" charset="0"/>
                          <a:ea typeface="微软雅黑" panose="020B0503020204020204" pitchFamily="34" charset="-122"/>
                        </a:rPr>
                        <m:t>=</m:t>
                      </m:r>
                      <m:r>
                        <m:rPr>
                          <m:sty m:val="p"/>
                        </m:rPr>
                        <a:rPr lang="en-US" altLang="zh-CN" sz="2400" i="1" dirty="0">
                          <a:latin typeface="Cambria Math" panose="02040503050406030204" pitchFamily="18" charset="0"/>
                          <a:ea typeface="微软雅黑" panose="020B0503020204020204" pitchFamily="34" charset="-122"/>
                        </a:rPr>
                        <m:t>GDP</m:t>
                      </m:r>
                      <m:r>
                        <a:rPr lang="en-US" altLang="zh-CN" sz="2400" b="0" i="1" dirty="0" smtClean="0">
                          <a:latin typeface="Cambria Math" panose="02040503050406030204" pitchFamily="18" charset="0"/>
                          <a:ea typeface="微软雅黑" panose="020B0503020204020204" pitchFamily="34" charset="-122"/>
                        </a:rPr>
                        <m:t>+</m:t>
                      </m:r>
                      <m:r>
                        <m:rPr>
                          <m:sty m:val="p"/>
                        </m:rPr>
                        <a:rPr lang="en-US" altLang="zh-CN" sz="2400" i="1" dirty="0">
                          <a:latin typeface="Cambria Math" panose="02040503050406030204" pitchFamily="18" charset="0"/>
                          <a:ea typeface="微软雅黑" panose="020B0503020204020204" pitchFamily="34" charset="-122"/>
                        </a:rPr>
                        <m:t>M</m:t>
                      </m:r>
                      <m:r>
                        <a:rPr lang="en-US" altLang="zh-CN" sz="2400" b="0" i="0" dirty="0" smtClean="0">
                          <a:latin typeface="Cambria Math" panose="02040503050406030204" pitchFamily="18" charset="0"/>
                          <a:ea typeface="微软雅黑" panose="020B0503020204020204" pitchFamily="34" charset="-122"/>
                        </a:rPr>
                        <m:t>−</m:t>
                      </m:r>
                      <m:r>
                        <a:rPr lang="en-US" altLang="zh-CN" sz="2400" b="0" i="1" dirty="0" smtClean="0">
                          <a:latin typeface="Cambria Math" panose="02040503050406030204" pitchFamily="18" charset="0"/>
                          <a:ea typeface="Cambria Math" panose="02040503050406030204" pitchFamily="18" charset="0"/>
                        </a:rPr>
                        <m:t>∆</m:t>
                      </m:r>
                      <m:r>
                        <m:rPr>
                          <m:sty m:val="p"/>
                        </m:rPr>
                        <a:rPr lang="en-US" altLang="zh-CN" sz="2400" i="1" dirty="0">
                          <a:latin typeface="Cambria Math" panose="02040503050406030204" pitchFamily="18" charset="0"/>
                          <a:ea typeface="Cambria Math" panose="02040503050406030204" pitchFamily="18" charset="0"/>
                        </a:rPr>
                        <m:t>V</m:t>
                      </m:r>
                    </m:oMath>
                  </m:oMathPara>
                </a14:m>
                <a:endParaRPr lang="zh-CN" altLang="en-US" sz="2400" dirty="0">
                  <a:latin typeface="微软雅黑" panose="020B0503020204020204" pitchFamily="34" charset="-122"/>
                  <a:ea typeface="微软雅黑" panose="020B0503020204020204" pitchFamily="34" charset="-122"/>
                </a:endParaRPr>
              </a:p>
              <a:p>
                <a:pPr indent="252095" algn="just" defTabSz="266700">
                  <a:lnSpc>
                    <a:spcPct val="150000"/>
                  </a:lnSpc>
                  <a:spcBef>
                    <a:spcPts val="70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rPr>
                  <a:t>    </a:t>
                </a:r>
              </a:p>
            </p:txBody>
          </p:sp>
        </mc:Choice>
        <mc:Fallback>
          <p:sp>
            <p:nvSpPr>
              <p:cNvPr id="6" name="文本框 5"/>
              <p:cNvSpPr txBox="1">
                <a:spLocks noRot="1" noChangeAspect="1" noMove="1" noResize="1" noEditPoints="1" noAdjustHandles="1" noChangeArrowheads="1" noChangeShapeType="1" noTextEdit="1"/>
              </p:cNvSpPr>
              <p:nvPr/>
            </p:nvSpPr>
            <p:spPr>
              <a:xfrm>
                <a:off x="919376" y="1010286"/>
                <a:ext cx="10194290" cy="3944100"/>
              </a:xfrm>
              <a:prstGeom prst="rect">
                <a:avLst/>
              </a:prstGeom>
              <a:blipFill>
                <a:blip r:embed="rId3"/>
                <a:stretch>
                  <a:fillRect l="-995"/>
                </a:stretch>
              </a:blipFill>
            </p:spPr>
            <p:txBody>
              <a:bodyPr/>
              <a:lstStyle/>
              <a:p>
                <a:r>
                  <a:rPr lang="zh-CN" altLang="en-US">
                    <a:noFill/>
                  </a:rPr>
                  <a:t> </a:t>
                </a:r>
              </a:p>
            </p:txBody>
          </p:sp>
        </mc:Fallback>
      </mc:AlternateContent>
      <p:sp>
        <p:nvSpPr>
          <p:cNvPr id="11"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11</a:t>
            </a:fld>
            <a:endParaRPr lang="zh-CN" altLang="en-US" sz="2000" dirty="0">
              <a:solidFill>
                <a:schemeClr val="tx1"/>
              </a:solidFill>
            </a:endParaRPr>
          </a:p>
        </p:txBody>
      </p:sp>
      <p:sp>
        <p:nvSpPr>
          <p:cNvPr id="12"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二、总供给统计测算</a:t>
            </a:r>
          </a:p>
        </p:txBody>
      </p:sp>
      <mc:AlternateContent xmlns:mc="http://schemas.openxmlformats.org/markup-compatibility/2006">
        <mc:Choice xmlns:a14="http://schemas.microsoft.com/office/drawing/2010/main" Requires="a14">
          <p:sp>
            <p:nvSpPr>
              <p:cNvPr id="15" name="Rectangle 5">
                <a:extLst>
                  <a:ext uri="{FF2B5EF4-FFF2-40B4-BE49-F238E27FC236}">
                    <a16:creationId xmlns:a16="http://schemas.microsoft.com/office/drawing/2014/main" id="{73B42295-84F7-8347-63E0-D1F3AFF16CA7}"/>
                  </a:ext>
                </a:extLst>
              </p:cNvPr>
              <p:cNvSpPr>
                <a:spLocks noChangeArrowheads="1"/>
              </p:cNvSpPr>
              <p:nvPr/>
            </p:nvSpPr>
            <p:spPr bwMode="auto">
              <a:xfrm>
                <a:off x="1078334" y="4615435"/>
                <a:ext cx="10227480" cy="111351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457200" algn="l" defTabSz="914400" rtl="0" eaLnBrk="0" fontAlgn="base" latinLnBrk="0" hangingPunct="0">
                  <a:lnSpc>
                    <a:spcPct val="150000"/>
                  </a:lnSpc>
                  <a:spcBef>
                    <a:spcPct val="0"/>
                  </a:spcBef>
                  <a:spcAft>
                    <a:spcPct val="0"/>
                  </a:spcAft>
                  <a:buClrTx/>
                  <a:buSzTx/>
                  <a:buFontTx/>
                  <a:buNone/>
                  <a:tabLst/>
                </a:pPr>
                <a:r>
                  <a:rPr kumimoji="0" lang="zh-CN" altLang="zh-CN" sz="2400" b="0" i="0" u="none" strike="noStrike" cap="none" normalizeH="0" baseline="0" dirty="0">
                    <a:ln>
                      <a:noFill/>
                    </a:ln>
                    <a:solidFill>
                      <a:schemeClr val="tx1"/>
                    </a:solidFill>
                    <a:effectLst/>
                    <a:latin typeface="STKaiti" panose="02010600040101010101" pitchFamily="2" charset="-122"/>
                    <a:ea typeface="STKaiti" panose="02010600040101010101" pitchFamily="2" charset="-122"/>
                  </a:rPr>
                  <a:t>其中，</a:t>
                </a:r>
                <a:r>
                  <a:rPr kumimoji="0" lang="zh-CN" altLang="zh-CN" sz="2400" b="0" i="1" u="none" strike="noStrike" cap="none" normalizeH="0" baseline="0" dirty="0">
                    <a:ln>
                      <a:noFill/>
                    </a:ln>
                    <a:solidFill>
                      <a:schemeClr val="tx1"/>
                    </a:solidFill>
                    <a:effectLst/>
                    <a:latin typeface="STKaiti" panose="02010600040101010101" pitchFamily="2" charset="-122"/>
                    <a:ea typeface="STKaiti" panose="02010600040101010101" pitchFamily="2" charset="-122"/>
                  </a:rPr>
                  <a:t>M</a:t>
                </a:r>
                <a:r>
                  <a:rPr kumimoji="0" lang="zh-CN" altLang="zh-CN" sz="2400" b="0" i="0" u="none" strike="noStrike" cap="none" normalizeH="0" baseline="0" dirty="0">
                    <a:ln>
                      <a:noFill/>
                    </a:ln>
                    <a:solidFill>
                      <a:schemeClr val="tx1"/>
                    </a:solidFill>
                    <a:effectLst/>
                    <a:latin typeface="STKaiti" panose="02010600040101010101" pitchFamily="2" charset="-122"/>
                    <a:ea typeface="STKaiti" panose="02010600040101010101" pitchFamily="2" charset="-122"/>
                  </a:rPr>
                  <a:t>为商品进口，</a:t>
                </a:r>
                <a14:m>
                  <m:oMath xmlns:m="http://schemas.openxmlformats.org/officeDocument/2006/math">
                    <m:r>
                      <a:rPr kumimoji="0" lang="zh-CN" altLang="en-US" sz="2400" b="0" i="1" u="none" strike="noStrike" cap="none" normalizeH="0" baseline="0" smtClean="0">
                        <a:ln>
                          <a:noFill/>
                        </a:ln>
                        <a:solidFill>
                          <a:schemeClr val="tx1"/>
                        </a:solidFill>
                        <a:effectLst/>
                        <a:latin typeface="Cambria Math" panose="02040503050406030204" pitchFamily="18" charset="0"/>
                        <a:ea typeface="宋体" panose="02010600030101010101" pitchFamily="2" charset="-122"/>
                      </a:rPr>
                      <m:t>∆</m:t>
                    </m:r>
                    <m:r>
                      <m:rPr>
                        <m:sty m:val="p"/>
                      </m:rPr>
                      <a:rPr lang="en-US" altLang="zh-CN" sz="2400" i="1">
                        <a:latin typeface="Cambria Math" panose="02040503050406030204" pitchFamily="18" charset="0"/>
                        <a:ea typeface="宋体" panose="02010600030101010101" pitchFamily="2" charset="-122"/>
                      </a:rPr>
                      <m:t>V</m:t>
                    </m:r>
                  </m:oMath>
                </a14:m>
                <a:r>
                  <a:rPr kumimoji="0" lang="zh-CN" altLang="zh-CN" sz="2400" b="0" i="0" u="none" strike="noStrike" cap="none" normalizeH="0" baseline="0" dirty="0">
                    <a:ln>
                      <a:noFill/>
                    </a:ln>
                    <a:solidFill>
                      <a:schemeClr val="tx1"/>
                    </a:solidFill>
                    <a:effectLst/>
                    <a:latin typeface="STKaiti" panose="02010600040101010101" pitchFamily="2" charset="-122"/>
                    <a:ea typeface="STKaiti" panose="02010600040101010101" pitchFamily="2" charset="-122"/>
                  </a:rPr>
                  <a:t>为期末相比期初的库存变化和储备变动，其数</a:t>
                </a:r>
                <a:endParaRPr kumimoji="0" lang="en-US" altLang="zh-CN" sz="2400" b="0" i="0" u="none" strike="noStrike" cap="none" normalizeH="0" baseline="0" dirty="0">
                  <a:ln>
                    <a:noFill/>
                  </a:ln>
                  <a:solidFill>
                    <a:schemeClr val="tx1"/>
                  </a:solidFill>
                  <a:effectLst/>
                  <a:latin typeface="STKaiti" panose="02010600040101010101" pitchFamily="2" charset="-122"/>
                  <a:ea typeface="STKaiti" panose="02010600040101010101" pitchFamily="2" charset="-122"/>
                </a:endParaRPr>
              </a:p>
              <a:p>
                <a:pPr marL="0" marR="0" lvl="0" indent="457200" algn="l" defTabSz="914400" rtl="0" eaLnBrk="0" fontAlgn="base" latinLnBrk="0" hangingPunct="0">
                  <a:lnSpc>
                    <a:spcPct val="150000"/>
                  </a:lnSpc>
                  <a:spcBef>
                    <a:spcPct val="0"/>
                  </a:spcBef>
                  <a:spcAft>
                    <a:spcPct val="0"/>
                  </a:spcAft>
                  <a:buClrTx/>
                  <a:buSzTx/>
                  <a:buFontTx/>
                  <a:buNone/>
                  <a:tabLst/>
                </a:pPr>
                <a:r>
                  <a:rPr kumimoji="0" lang="zh-CN" altLang="zh-CN" sz="2400" b="0" i="0" u="none" strike="noStrike" cap="none" normalizeH="0" baseline="0" dirty="0">
                    <a:ln>
                      <a:noFill/>
                    </a:ln>
                    <a:solidFill>
                      <a:schemeClr val="tx1"/>
                    </a:solidFill>
                    <a:effectLst/>
                    <a:latin typeface="STKaiti" panose="02010600040101010101" pitchFamily="2" charset="-122"/>
                    <a:ea typeface="STKaiti" panose="02010600040101010101" pitchFamily="2" charset="-122"/>
                  </a:rPr>
                  <a:t>值为正意味着实际总供给减少，反之亦反。</a:t>
                </a:r>
              </a:p>
            </p:txBody>
          </p:sp>
        </mc:Choice>
        <mc:Fallback>
          <p:sp>
            <p:nvSpPr>
              <p:cNvPr id="15" name="Rectangle 5">
                <a:extLst>
                  <a:ext uri="{FF2B5EF4-FFF2-40B4-BE49-F238E27FC236}">
                    <a16:creationId xmlns:a16="http://schemas.microsoft.com/office/drawing/2014/main" id="{73B42295-84F7-8347-63E0-D1F3AFF16CA7}"/>
                  </a:ext>
                </a:extLst>
              </p:cNvPr>
              <p:cNvSpPr>
                <a:spLocks noRot="1" noChangeAspect="1" noMove="1" noResize="1" noEditPoints="1" noAdjustHandles="1" noChangeArrowheads="1" noChangeShapeType="1" noTextEdit="1"/>
              </p:cNvSpPr>
              <p:nvPr/>
            </p:nvSpPr>
            <p:spPr bwMode="auto">
              <a:xfrm>
                <a:off x="1078334" y="4615435"/>
                <a:ext cx="10227480" cy="1113510"/>
              </a:xfrm>
              <a:prstGeom prst="rect">
                <a:avLst/>
              </a:prstGeom>
              <a:blipFill>
                <a:blip r:embed="rId4"/>
                <a:stretch>
                  <a:fillRect b="-1236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6" name="AutoShape 6">
            <a:extLst>
              <a:ext uri="{FF2B5EF4-FFF2-40B4-BE49-F238E27FC236}">
                <a16:creationId xmlns:a16="http://schemas.microsoft.com/office/drawing/2014/main" id="{A50B29EE-AB53-31EA-D116-B6C09A2B2CA9}"/>
              </a:ext>
            </a:extLst>
          </p:cNvPr>
          <p:cNvSpPr>
            <a:spLocks noChangeAspect="1" noChangeArrowheads="1"/>
          </p:cNvSpPr>
          <p:nvPr/>
        </p:nvSpPr>
        <p:spPr bwMode="auto">
          <a:xfrm>
            <a:off x="2951584" y="4775315"/>
            <a:ext cx="508000" cy="355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Tree>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r>
              <a:rPr kumimoji="1" lang="en-US" altLang="zh-CN" sz="2800" b="1"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p:txBody>
      </p:sp>
      <mc:AlternateContent xmlns:mc="http://schemas.openxmlformats.org/markup-compatibility/2006">
        <mc:Choice xmlns:a14="http://schemas.microsoft.com/office/drawing/2010/main" Requires="a14">
          <p:sp>
            <p:nvSpPr>
              <p:cNvPr id="6" name="文本框 5"/>
              <p:cNvSpPr txBox="1"/>
              <p:nvPr/>
            </p:nvSpPr>
            <p:spPr>
              <a:xfrm>
                <a:off x="840000" y="1080134"/>
                <a:ext cx="10981407" cy="5538875"/>
              </a:xfrm>
              <a:prstGeom prst="rect">
                <a:avLst/>
              </a:prstGeom>
            </p:spPr>
            <p:txBody>
              <a:bodyPr wrap="square">
                <a:noAutofit/>
              </a:bodyPr>
              <a:lstStyle/>
              <a:p>
                <a:pPr indent="252095" algn="just" defTabSz="266700">
                  <a:lnSpc>
                    <a:spcPct val="150000"/>
                  </a:lnSpc>
                  <a:spcBef>
                    <a:spcPts val="700"/>
                  </a:spcBef>
                  <a:spcAft>
                    <a:spcPct val="0"/>
                  </a:spcAf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（一）总量测算法</a:t>
                </a:r>
              </a:p>
              <a:p>
                <a:pPr indent="252095" algn="just" defTabSz="266700">
                  <a:lnSpc>
                    <a:spcPct val="150000"/>
                  </a:lnSpc>
                  <a:spcBef>
                    <a:spcPts val="700"/>
                  </a:spcBef>
                  <a:spcAft>
                    <a:spcPct val="0"/>
                  </a:spcAft>
                </a:pPr>
                <a:r>
                  <a:rPr lang="en-US" altLang="zh-CN" sz="2400" b="1" dirty="0">
                    <a:latin typeface="华文楷体" panose="02010600040101010101" charset="-122"/>
                    <a:ea typeface="华文楷体" panose="02010600040101010101" charset="-122"/>
                    <a:cs typeface="华文楷体" panose="02010600040101010101" charset="-122"/>
                  </a:rPr>
                  <a:t> </a:t>
                </a:r>
                <a:r>
                  <a:rPr lang="en-US" altLang="zh-CN" sz="2400" b="1" dirty="0">
                    <a:solidFill>
                      <a:schemeClr val="accent1"/>
                    </a:solidFill>
                    <a:latin typeface="华文楷体" panose="02010600040101010101" charset="-122"/>
                    <a:ea typeface="华文楷体" panose="02010600040101010101" charset="-122"/>
                    <a:cs typeface="华文楷体" panose="02010600040101010101" charset="-122"/>
                  </a:rPr>
                  <a:t> </a:t>
                </a:r>
                <a:r>
                  <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 </a:t>
                </a:r>
                <a:r>
                  <a:rPr 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1.</a:t>
                </a:r>
                <a:r>
                  <a:rPr lang="zh-CN" alt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自愿储蓄</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457200">
                  <a:lnSpc>
                    <a:spcPct val="150000"/>
                  </a:lnSpc>
                </a:pPr>
                <a:r>
                  <a:rPr lang="zh-CN" altLang="en-US" sz="2400" kern="100" dirty="0">
                    <a:effectLst/>
                    <a:latin typeface="STKaiti" panose="02010600040101010101" pitchFamily="2" charset="-122"/>
                    <a:ea typeface="STKaiti" panose="02010600040101010101" pitchFamily="2" charset="-122"/>
                  </a:rPr>
                  <a:t>自愿储蓄是指国民经济各部门为应付日后使用，自愿以现金、存款或其他金融资产形式保有的货币收入。</a:t>
                </a:r>
                <a:r>
                  <a:rPr lang="en" altLang="zh-CN" sz="2400" kern="100" dirty="0">
                    <a:effectLst/>
                    <a:latin typeface="STKaiti" panose="02010600040101010101" pitchFamily="2" charset="-122"/>
                    <a:ea typeface="STKaiti" panose="02010600040101010101" pitchFamily="2" charset="-122"/>
                  </a:rPr>
                  <a:t>GDP</a:t>
                </a:r>
                <a:r>
                  <a:rPr lang="zh-CN" altLang="en-US" sz="2400" kern="100" dirty="0">
                    <a:effectLst/>
                    <a:latin typeface="STKaiti" panose="02010600040101010101" pitchFamily="2" charset="-122"/>
                    <a:ea typeface="STKaiti" panose="02010600040101010101" pitchFamily="2" charset="-122"/>
                  </a:rPr>
                  <a:t>经过初次分配形成</a:t>
                </a:r>
                <a:r>
                  <a:rPr lang="en" altLang="zh-CN" sz="2400" kern="100" dirty="0">
                    <a:effectLst/>
                    <a:latin typeface="STKaiti" panose="02010600040101010101" pitchFamily="2" charset="-122"/>
                    <a:ea typeface="STKaiti" panose="02010600040101010101" pitchFamily="2" charset="-122"/>
                  </a:rPr>
                  <a:t>GNI</a:t>
                </a:r>
                <a:r>
                  <a:rPr lang="zh-CN" altLang="en" sz="2400" kern="100" dirty="0">
                    <a:effectLst/>
                    <a:latin typeface="STKaiti" panose="02010600040101010101" pitchFamily="2" charset="-122"/>
                    <a:ea typeface="STKaiti" panose="02010600040101010101" pitchFamily="2" charset="-122"/>
                  </a:rPr>
                  <a:t>，</a:t>
                </a:r>
                <a:r>
                  <a:rPr lang="zh-CN" altLang="en-US" sz="2400" kern="100" dirty="0">
                    <a:effectLst/>
                    <a:latin typeface="STKaiti" panose="02010600040101010101" pitchFamily="2" charset="-122"/>
                    <a:ea typeface="STKaiti" panose="02010600040101010101" pitchFamily="2" charset="-122"/>
                  </a:rPr>
                  <a:t>进而经再分配形成国民可支配总收入</a:t>
                </a:r>
                <a:r>
                  <a:rPr lang="en" altLang="zh-CN" sz="2400" kern="100" dirty="0">
                    <a:effectLst/>
                    <a:latin typeface="STKaiti" panose="02010600040101010101" pitchFamily="2" charset="-122"/>
                    <a:ea typeface="STKaiti" panose="02010600040101010101" pitchFamily="2" charset="-122"/>
                  </a:rPr>
                  <a:t>GNDI</a:t>
                </a:r>
                <a:r>
                  <a:rPr lang="zh-CN" altLang="en" sz="2400" kern="100" dirty="0">
                    <a:effectLst/>
                    <a:latin typeface="STKaiti" panose="02010600040101010101" pitchFamily="2" charset="-122"/>
                    <a:ea typeface="STKaiti" panose="02010600040101010101" pitchFamily="2" charset="-122"/>
                  </a:rPr>
                  <a:t>。</a:t>
                </a:r>
                <a:r>
                  <a:rPr lang="zh-CN" altLang="en-US" sz="2400" kern="100" dirty="0">
                    <a:effectLst/>
                    <a:latin typeface="STKaiti" panose="02010600040101010101" pitchFamily="2" charset="-122"/>
                    <a:ea typeface="STKaiti" panose="02010600040101010101" pitchFamily="2" charset="-122"/>
                  </a:rPr>
                  <a:t>在随后的收入使用环节，</a:t>
                </a:r>
                <a:r>
                  <a:rPr lang="en" altLang="zh-CN" sz="2400" kern="100" dirty="0">
                    <a:effectLst/>
                    <a:latin typeface="STKaiti" panose="02010600040101010101" pitchFamily="2" charset="-122"/>
                    <a:ea typeface="STKaiti" panose="02010600040101010101" pitchFamily="2" charset="-122"/>
                  </a:rPr>
                  <a:t>GNDI</a:t>
                </a:r>
                <a:r>
                  <a:rPr lang="zh-CN" altLang="en-US" sz="2400" kern="100" dirty="0">
                    <a:effectLst/>
                    <a:latin typeface="STKaiti" panose="02010600040101010101" pitchFamily="2" charset="-122"/>
                    <a:ea typeface="STKaiti" panose="02010600040101010101" pitchFamily="2" charset="-122"/>
                  </a:rPr>
                  <a:t>一部分转化为初始需求，用于购买产品和劳务，另一部分成为自愿储蓄。</a:t>
                </a:r>
                <a14:m>
                  <m:oMath xmlns:m="http://schemas.openxmlformats.org/officeDocument/2006/math">
                    <m:sSup>
                      <m:sSupPr>
                        <m:ctrlPr>
                          <a:rPr lang="en-US" altLang="zh-CN" sz="2400" i="1" kern="100" smtClean="0">
                            <a:effectLst/>
                            <a:latin typeface="Cambria Math" panose="02040503050406030204" pitchFamily="18" charset="0"/>
                            <a:ea typeface="宋体" panose="02010600030101010101" pitchFamily="2" charset="-122"/>
                          </a:rPr>
                        </m:ctrlPr>
                      </m:sSupPr>
                      <m:e>
                        <m:r>
                          <m:rPr>
                            <m:sty m:val="p"/>
                          </m:rPr>
                          <a:rPr lang="en-US" altLang="zh-CN" sz="2400" i="1" kern="100">
                            <a:latin typeface="Cambria Math" panose="02040503050406030204" pitchFamily="18" charset="0"/>
                            <a:ea typeface="宋体" panose="02010600030101010101" pitchFamily="2" charset="-122"/>
                          </a:rPr>
                          <m:t>s</m:t>
                        </m:r>
                      </m:e>
                      <m:sup>
                        <m:r>
                          <a:rPr lang="en-US" altLang="zh-CN" sz="2400" i="1" kern="100" smtClean="0">
                            <a:effectLst/>
                            <a:latin typeface="Cambria Math" panose="02040503050406030204" pitchFamily="18" charset="0"/>
                            <a:ea typeface="Cambria Math" panose="02040503050406030204" pitchFamily="18" charset="0"/>
                          </a:rPr>
                          <m:t>∗</m:t>
                        </m:r>
                      </m:sup>
                    </m:sSup>
                  </m:oMath>
                </a14:m>
                <a:r>
                  <a:rPr lang="zh-CN" altLang="en-US" sz="2400" kern="100" dirty="0">
                    <a:effectLst/>
                    <a:latin typeface="STKaiti" panose="02010600040101010101" pitchFamily="2" charset="-122"/>
                    <a:ea typeface="STKaiti" panose="02010600040101010101" pitchFamily="2" charset="-122"/>
                  </a:rPr>
                  <a:t>代表正常年份的边际储蓄率，</a:t>
                </a:r>
                <a:r>
                  <a:rPr lang="en-US" altLang="zh-CN" sz="2400" dirty="0">
                    <a:latin typeface="STKaiti" panose="02010600040101010101" pitchFamily="2" charset="-122"/>
                    <a:ea typeface="STKaiti" panose="02010600040101010101" pitchFamily="2" charset="-122"/>
                  </a:rPr>
                  <a:t> </a:t>
                </a:r>
                <a14:m>
                  <m:oMath xmlns:m="http://schemas.openxmlformats.org/officeDocument/2006/math">
                    <m:r>
                      <a:rPr lang="en-US" altLang="zh-CN" sz="2400" i="1" dirty="0">
                        <a:latin typeface="Cambria Math" panose="02040503050406030204" pitchFamily="18" charset="0"/>
                        <a:ea typeface="Cambria Math" panose="02040503050406030204" pitchFamily="18" charset="0"/>
                      </a:rPr>
                      <m:t>∆</m:t>
                    </m:r>
                    <m:r>
                      <m:rPr>
                        <m:sty m:val="p"/>
                      </m:rPr>
                      <a:rPr lang="en-US" altLang="zh-CN" sz="2400" i="1" dirty="0" smtClean="0">
                        <a:latin typeface="Cambria Math" panose="02040503050406030204" pitchFamily="18" charset="0"/>
                        <a:ea typeface="Cambria Math" panose="02040503050406030204" pitchFamily="18" charset="0"/>
                      </a:rPr>
                      <m:t>S</m:t>
                    </m:r>
                  </m:oMath>
                </a14:m>
                <a:r>
                  <a:rPr lang="zh-CN" altLang="en-US" sz="2400" kern="100" dirty="0">
                    <a:latin typeface="STKaiti" panose="02010600040101010101" pitchFamily="2" charset="-122"/>
                    <a:ea typeface="STKaiti" panose="02010600040101010101" pitchFamily="2" charset="-122"/>
                  </a:rPr>
                  <a:t>为实际储蓄增量，</a:t>
                </a:r>
                <a:r>
                  <a:rPr lang="en-US" altLang="zh-CN" sz="2400" dirty="0">
                    <a:ea typeface="Cambria Math" panose="02040503050406030204" pitchFamily="18" charset="0"/>
                  </a:rPr>
                  <a:t> </a:t>
                </a:r>
                <a14:m>
                  <m:oMath xmlns:m="http://schemas.openxmlformats.org/officeDocument/2006/math">
                    <m:r>
                      <a:rPr lang="en-US" altLang="zh-CN" sz="2400" i="1" dirty="0">
                        <a:latin typeface="Cambria Math" panose="02040503050406030204" pitchFamily="18" charset="0"/>
                        <a:ea typeface="Cambria Math" panose="02040503050406030204" pitchFamily="18" charset="0"/>
                      </a:rPr>
                      <m:t>∆</m:t>
                    </m:r>
                    <m:r>
                      <m:rPr>
                        <m:sty m:val="p"/>
                      </m:rPr>
                      <a:rPr lang="en-US" altLang="zh-CN" sz="2400" i="1" dirty="0">
                        <a:latin typeface="Cambria Math" panose="02040503050406030204" pitchFamily="18" charset="0"/>
                        <a:ea typeface="Cambria Math" panose="02040503050406030204" pitchFamily="18" charset="0"/>
                      </a:rPr>
                      <m:t>Y</m:t>
                    </m:r>
                  </m:oMath>
                </a14:m>
                <a:r>
                  <a:rPr lang="zh-CN" altLang="en-US" sz="2400" kern="100" dirty="0">
                    <a:latin typeface="STKaiti" panose="02010600040101010101" pitchFamily="2" charset="-122"/>
                    <a:ea typeface="STKaiti" panose="02010600040101010101" pitchFamily="2" charset="-122"/>
                  </a:rPr>
                  <a:t>为国民经济各部门货币收入增量</a:t>
                </a:r>
                <a:r>
                  <a:rPr lang="zh-CN" altLang="en-US" sz="2400" i="1" kern="100" dirty="0">
                    <a:latin typeface="Cambria Math" panose="02040503050406030204" pitchFamily="18" charset="0"/>
                    <a:ea typeface="STKaiti" panose="02010600040101010101" pitchFamily="2" charset="-122"/>
                  </a:rPr>
                  <a:t>。</a:t>
                </a:r>
                <a:endParaRPr lang="zh-CN" altLang="en-US" dirty="0">
                  <a:latin typeface="微软雅黑" panose="020B0503020204020204" pitchFamily="34" charset="-122"/>
                  <a:ea typeface="微软雅黑" panose="020B0503020204020204" pitchFamily="34" charset="-122"/>
                </a:endParaRPr>
              </a:p>
              <a:p>
                <a:pPr indent="252095" algn="ctr" defTabSz="266700">
                  <a:lnSpc>
                    <a:spcPct val="150000"/>
                  </a:lnSpc>
                  <a:spcBef>
                    <a:spcPts val="700"/>
                  </a:spcBef>
                  <a:spcAft>
                    <a:spcPct val="0"/>
                  </a:spcAft>
                </a:pPr>
                <a14:m>
                  <m:oMath xmlns:m="http://schemas.openxmlformats.org/officeDocument/2006/math">
                    <m:sSub>
                      <m:sSubPr>
                        <m:ctrlPr>
                          <a:rPr lang="en-US" altLang="zh-CN" sz="2400" i="1" smtClean="0">
                            <a:latin typeface="Cambria Math" panose="02040503050406030204" pitchFamily="18" charset="0"/>
                            <a:ea typeface="微软雅黑" panose="020B0503020204020204" pitchFamily="34" charset="-122"/>
                          </a:rPr>
                        </m:ctrlPr>
                      </m:sSubPr>
                      <m:e>
                        <m:r>
                          <m:rPr>
                            <m:sty m:val="p"/>
                          </m:rPr>
                          <a:rPr lang="en-US" altLang="zh-CN" sz="2400" i="1">
                            <a:latin typeface="Cambria Math" panose="02040503050406030204" pitchFamily="18" charset="0"/>
                            <a:ea typeface="微软雅黑" panose="020B0503020204020204" pitchFamily="34" charset="-122"/>
                          </a:rPr>
                          <m:t>S</m:t>
                        </m:r>
                      </m:e>
                      <m:sub>
                        <m:r>
                          <m:rPr>
                            <m:sty m:val="p"/>
                          </m:rPr>
                          <a:rPr lang="en-US" altLang="zh-CN" sz="2400" i="1">
                            <a:latin typeface="Cambria Math" panose="02040503050406030204" pitchFamily="18" charset="0"/>
                            <a:ea typeface="微软雅黑" panose="020B0503020204020204" pitchFamily="34" charset="-122"/>
                          </a:rPr>
                          <m:t>t</m:t>
                        </m:r>
                      </m:sub>
                    </m:sSub>
                    <m:r>
                      <a:rPr lang="en-US" altLang="zh-CN" sz="2400" i="1" smtClean="0">
                        <a:latin typeface="Cambria Math" panose="02040503050406030204" pitchFamily="18" charset="0"/>
                        <a:ea typeface="Cambria Math" panose="02040503050406030204" pitchFamily="18" charset="0"/>
                      </a:rPr>
                      <m:t>=</m:t>
                    </m:r>
                  </m:oMath>
                </a14:m>
                <a:r>
                  <a:rPr lang="zh-CN" altLang="en-US" sz="2400" dirty="0">
                    <a:latin typeface="STKaiti" panose="02010600040101010101" pitchFamily="2" charset="-122"/>
                    <a:ea typeface="STKaiti" panose="02010600040101010101" pitchFamily="2" charset="-122"/>
                  </a:rPr>
                  <a:t> </a:t>
                </a:r>
                <a14:m>
                  <m:oMath xmlns:m="http://schemas.openxmlformats.org/officeDocument/2006/math">
                    <m:sSub>
                      <m:sSubPr>
                        <m:ctrlPr>
                          <a:rPr lang="en-US" altLang="zh-CN" sz="2400" i="1">
                            <a:latin typeface="Cambria Math" panose="02040503050406030204" pitchFamily="18" charset="0"/>
                            <a:ea typeface="微软雅黑" panose="020B0503020204020204" pitchFamily="34" charset="-122"/>
                          </a:rPr>
                        </m:ctrlPr>
                      </m:sSubPr>
                      <m:e>
                        <m:r>
                          <m:rPr>
                            <m:sty m:val="p"/>
                          </m:rPr>
                          <a:rPr lang="en-US" altLang="zh-CN" sz="2400" i="1">
                            <a:latin typeface="Cambria Math" panose="02040503050406030204" pitchFamily="18" charset="0"/>
                            <a:ea typeface="微软雅黑" panose="020B0503020204020204" pitchFamily="34" charset="-122"/>
                          </a:rPr>
                          <m:t>S</m:t>
                        </m:r>
                      </m:e>
                      <m:sub>
                        <m:r>
                          <m:rPr>
                            <m:sty m:val="p"/>
                          </m:rPr>
                          <a:rPr lang="en-US" altLang="zh-CN" sz="2400" i="1">
                            <a:latin typeface="Cambria Math" panose="02040503050406030204" pitchFamily="18" charset="0"/>
                            <a:ea typeface="微软雅黑" panose="020B0503020204020204" pitchFamily="34" charset="-122"/>
                          </a:rPr>
                          <m:t>t</m:t>
                        </m:r>
                        <m:r>
                          <a:rPr lang="en-US" altLang="zh-CN" sz="2400" b="0" i="1" smtClean="0">
                            <a:latin typeface="Cambria Math" panose="02040503050406030204" pitchFamily="18" charset="0"/>
                            <a:ea typeface="微软雅黑" panose="020B0503020204020204" pitchFamily="34" charset="-122"/>
                          </a:rPr>
                          <m:t>−1</m:t>
                        </m:r>
                      </m:sub>
                    </m:sSub>
                    <m:r>
                      <a:rPr lang="en-US" altLang="zh-CN" sz="2400" b="0" i="1" smtClean="0">
                        <a:latin typeface="Cambria Math" panose="02040503050406030204" pitchFamily="18" charset="0"/>
                        <a:ea typeface="微软雅黑" panose="020B0503020204020204" pitchFamily="34" charset="-122"/>
                      </a:rPr>
                      <m:t>+</m:t>
                    </m:r>
                  </m:oMath>
                </a14:m>
                <a:r>
                  <a:rPr lang="zh-CN" altLang="en-US" sz="2400" dirty="0">
                    <a:latin typeface="STKaiti" panose="02010600040101010101" pitchFamily="2" charset="-122"/>
                    <a:ea typeface="STKaiti" panose="02010600040101010101" pitchFamily="2" charset="-122"/>
                  </a:rPr>
                  <a:t> </a:t>
                </a:r>
                <a14:m>
                  <m:oMath xmlns:m="http://schemas.openxmlformats.org/officeDocument/2006/math">
                    <m:r>
                      <a:rPr lang="en-US" altLang="zh-CN" sz="2400" i="1" dirty="0">
                        <a:latin typeface="Cambria Math" panose="02040503050406030204" pitchFamily="18" charset="0"/>
                        <a:ea typeface="Cambria Math" panose="02040503050406030204" pitchFamily="18" charset="0"/>
                      </a:rPr>
                      <m:t>∆</m:t>
                    </m:r>
                    <m:r>
                      <m:rPr>
                        <m:sty m:val="p"/>
                      </m:rPr>
                      <a:rPr lang="en-US" altLang="zh-CN" sz="2400" i="1" dirty="0">
                        <a:latin typeface="Cambria Math" panose="02040503050406030204" pitchFamily="18" charset="0"/>
                        <a:ea typeface="Cambria Math" panose="02040503050406030204" pitchFamily="18" charset="0"/>
                      </a:rPr>
                      <m:t>Y</m:t>
                    </m:r>
                  </m:oMath>
                </a14:m>
                <a:r>
                  <a:rPr lang="zh-CN" altLang="en-US" sz="2400" dirty="0">
                    <a:latin typeface="STKaiti" panose="02010600040101010101" pitchFamily="2" charset="-122"/>
                    <a:ea typeface="STKaiti" panose="02010600040101010101" pitchFamily="2" charset="-122"/>
                  </a:rPr>
                  <a:t> </a:t>
                </a:r>
                <a:r>
                  <a:rPr lang="en-US" altLang="zh-CN" sz="2400" dirty="0">
                    <a:latin typeface="STKaiti" panose="02010600040101010101" pitchFamily="2" charset="-122"/>
                    <a:ea typeface="STKaiti" panose="02010600040101010101" pitchFamily="2" charset="-122"/>
                  </a:rPr>
                  <a:t>·</a:t>
                </a:r>
                <a:r>
                  <a:rPr lang="zh-CN" altLang="en-US" sz="2400" dirty="0">
                    <a:latin typeface="STKaiti" panose="02010600040101010101" pitchFamily="2" charset="-122"/>
                    <a:ea typeface="STKaiti" panose="02010600040101010101" pitchFamily="2" charset="-122"/>
                  </a:rPr>
                  <a:t> </a:t>
                </a:r>
                <a14:m>
                  <m:oMath xmlns:m="http://schemas.openxmlformats.org/officeDocument/2006/math">
                    <m:sSup>
                      <m:sSupPr>
                        <m:ctrlPr>
                          <a:rPr lang="en-US" altLang="zh-CN" sz="2400" i="1" kern="100">
                            <a:latin typeface="Cambria Math" panose="02040503050406030204" pitchFamily="18" charset="0"/>
                          </a:rPr>
                        </m:ctrlPr>
                      </m:sSupPr>
                      <m:e>
                        <m:r>
                          <m:rPr>
                            <m:sty m:val="p"/>
                          </m:rPr>
                          <a:rPr lang="en-US" altLang="zh-CN" sz="2400" i="1" kern="100">
                            <a:latin typeface="Cambria Math" panose="02040503050406030204" pitchFamily="18" charset="0"/>
                          </a:rPr>
                          <m:t>s</m:t>
                        </m:r>
                      </m:e>
                      <m:sup>
                        <m:r>
                          <a:rPr lang="en-US" altLang="zh-CN" sz="2400" i="1" kern="100">
                            <a:latin typeface="Cambria Math" panose="02040503050406030204" pitchFamily="18" charset="0"/>
                            <a:ea typeface="Cambria Math" panose="02040503050406030204" pitchFamily="18" charset="0"/>
                          </a:rPr>
                          <m:t>∗</m:t>
                        </m:r>
                      </m:sup>
                    </m:sSup>
                  </m:oMath>
                </a14:m>
                <a:endParaRPr lang="zh-CN" altLang="en-US" dirty="0">
                  <a:latin typeface="STKaiti" panose="02010600040101010101" pitchFamily="2" charset="-122"/>
                  <a:ea typeface="STKaiti" panose="02010600040101010101" pitchFamily="2" charset="-122"/>
                </a:endParaRPr>
              </a:p>
              <a:p>
                <a:pPr indent="252095" algn="just" defTabSz="266700">
                  <a:lnSpc>
                    <a:spcPct val="150000"/>
                  </a:lnSpc>
                  <a:spcBef>
                    <a:spcPts val="700"/>
                  </a:spcBef>
                  <a:spcAft>
                    <a:spcPct val="0"/>
                  </a:spcAft>
                </a:pPr>
                <a:endParaRPr lang="zh-CN" altLang="en-US" dirty="0">
                  <a:latin typeface="微软雅黑" panose="020B0503020204020204" pitchFamily="34" charset="-122"/>
                  <a:ea typeface="微软雅黑" panose="020B0503020204020204" pitchFamily="34" charset="-122"/>
                </a:endParaRPr>
              </a:p>
            </p:txBody>
          </p:sp>
        </mc:Choice>
        <mc:Fallback>
          <p:sp>
            <p:nvSpPr>
              <p:cNvPr id="6" name="文本框 5"/>
              <p:cNvSpPr txBox="1">
                <a:spLocks noRot="1" noChangeAspect="1" noMove="1" noResize="1" noEditPoints="1" noAdjustHandles="1" noChangeArrowheads="1" noChangeShapeType="1" noTextEdit="1"/>
              </p:cNvSpPr>
              <p:nvPr/>
            </p:nvSpPr>
            <p:spPr>
              <a:xfrm>
                <a:off x="840000" y="1080134"/>
                <a:ext cx="10981407" cy="5538875"/>
              </a:xfrm>
              <a:prstGeom prst="rect">
                <a:avLst/>
              </a:prstGeom>
              <a:blipFill>
                <a:blip r:embed="rId2"/>
                <a:stretch>
                  <a:fillRect l="-925" r="-694"/>
                </a:stretch>
              </a:blipFill>
            </p:spPr>
            <p:txBody>
              <a:bodyPr/>
              <a:lstStyle/>
              <a:p>
                <a:r>
                  <a:rPr lang="zh-CN" altLang="en-US">
                    <a:noFill/>
                  </a:rPr>
                  <a:t> </a:t>
                </a:r>
              </a:p>
            </p:txBody>
          </p:sp>
        </mc:Fallback>
      </mc:AlternateContent>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12</a:t>
            </a:fld>
            <a:endParaRPr lang="zh-CN" altLang="en-US" sz="2000" dirty="0">
              <a:solidFill>
                <a:schemeClr val="tx1"/>
              </a:solidFill>
            </a:endParaRPr>
          </a:p>
        </p:txBody>
      </p:sp>
      <p:sp>
        <p:nvSpPr>
          <p:cNvPr id="10"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三、总需求统计测算</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A03061-2140-398A-A8F0-5D7394A26FD7}"/>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5E3DD993-FE5C-C475-5515-F1B3481DB58B}"/>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3" name="Rectangle 5">
            <a:extLst>
              <a:ext uri="{FF2B5EF4-FFF2-40B4-BE49-F238E27FC236}">
                <a16:creationId xmlns:a16="http://schemas.microsoft.com/office/drawing/2014/main" id="{C744F6D5-A985-7654-0D76-6206C39D328C}"/>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r>
              <a:rPr kumimoji="1" lang="en-US" altLang="zh-CN" sz="2800" b="1"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C7556504-9260-13AC-E6B1-1DD7C989CF7A}"/>
              </a:ext>
            </a:extLst>
          </p:cNvPr>
          <p:cNvSpPr txBox="1"/>
          <p:nvPr/>
        </p:nvSpPr>
        <p:spPr>
          <a:xfrm>
            <a:off x="840000" y="1080134"/>
            <a:ext cx="10981407" cy="5538875"/>
          </a:xfrm>
          <a:prstGeom prst="rect">
            <a:avLst/>
          </a:prstGeom>
        </p:spPr>
        <p:txBody>
          <a:bodyPr wrap="square">
            <a:noAutofit/>
          </a:bodyPr>
          <a:lstStyle/>
          <a:p>
            <a:pPr indent="252095" algn="just" defTabSz="266700">
              <a:lnSpc>
                <a:spcPct val="150000"/>
              </a:lnSpc>
              <a:spcBef>
                <a:spcPts val="700"/>
              </a:spcBef>
              <a:spcAft>
                <a:spcPct val="0"/>
              </a:spcAf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（一）总量测算法</a:t>
            </a:r>
          </a:p>
          <a:p>
            <a:pPr indent="252095" algn="just" defTabSz="266700">
              <a:lnSpc>
                <a:spcPct val="150000"/>
              </a:lnSpc>
              <a:spcBef>
                <a:spcPts val="700"/>
              </a:spcBef>
              <a:spcAft>
                <a:spcPct val="0"/>
              </a:spcAft>
            </a:pPr>
            <a:r>
              <a:rPr lang="en-US" altLang="zh-CN" sz="2400" b="1" dirty="0">
                <a:latin typeface="华文楷体" panose="02010600040101010101" charset="-122"/>
                <a:ea typeface="华文楷体" panose="02010600040101010101" charset="-122"/>
                <a:cs typeface="华文楷体" panose="02010600040101010101" charset="-122"/>
              </a:rPr>
              <a:t> </a:t>
            </a:r>
            <a:r>
              <a:rPr lang="en-US" altLang="zh-CN" sz="2400" b="1" dirty="0">
                <a:solidFill>
                  <a:schemeClr val="accent1"/>
                </a:solidFill>
                <a:latin typeface="华文楷体" panose="02010600040101010101" charset="-122"/>
                <a:ea typeface="华文楷体" panose="02010600040101010101" charset="-122"/>
                <a:cs typeface="华文楷体" panose="02010600040101010101" charset="-122"/>
              </a:rPr>
              <a:t> </a:t>
            </a:r>
            <a:r>
              <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 2</a:t>
            </a:r>
            <a:r>
              <a:rPr 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a:t>
            </a:r>
            <a:r>
              <a:rPr lang="zh-CN" alt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银行信贷</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457200" algn="just">
              <a:lnSpc>
                <a:spcPct val="150000"/>
              </a:lnSpc>
            </a:pPr>
            <a:r>
              <a:rPr lang="zh-CN" altLang="en-US" sz="2400" kern="100" dirty="0">
                <a:latin typeface="STKaiti" panose="02010600040101010101" pitchFamily="2" charset="-122"/>
                <a:ea typeface="STKaiti" panose="02010600040101010101" pitchFamily="2" charset="-122"/>
              </a:rPr>
              <a:t>指企事业单位和居民从金融机构得到的对最终产品需求的贷款。银行信贷属于自愿储蓄的第三种派生需求，且由于银行信贷的乘数效应，其导致的派生需求（企业投资、居民投资和消费）数量往往大于所使用的自愿储蓄。计算总需求时，需重点考虑这一因素，其是总需求与</a:t>
            </a:r>
            <a:r>
              <a:rPr lang="en" altLang="zh-CN" sz="2400" kern="100" dirty="0">
                <a:latin typeface="STKaiti" panose="02010600040101010101" pitchFamily="2" charset="-122"/>
                <a:ea typeface="STKaiti" panose="02010600040101010101" pitchFamily="2" charset="-122"/>
              </a:rPr>
              <a:t>GNI</a:t>
            </a:r>
            <a:r>
              <a:rPr lang="zh-CN" altLang="en-US" sz="2400" kern="100" dirty="0">
                <a:latin typeface="STKaiti" panose="02010600040101010101" pitchFamily="2" charset="-122"/>
                <a:ea typeface="STKaiti" panose="02010600040101010101" pitchFamily="2" charset="-122"/>
              </a:rPr>
              <a:t>之间差异的主要来源。</a:t>
            </a:r>
          </a:p>
          <a:p>
            <a:pPr indent="252095" algn="just" defTabSz="266700">
              <a:lnSpc>
                <a:spcPct val="150000"/>
              </a:lnSpc>
              <a:spcBef>
                <a:spcPts val="700"/>
              </a:spcBef>
              <a:spcAft>
                <a:spcPct val="0"/>
              </a:spcAft>
            </a:pPr>
            <a:endParaRPr lang="zh-CN" altLang="en-US" dirty="0">
              <a:latin typeface="微软雅黑" panose="020B0503020204020204" pitchFamily="34" charset="-122"/>
              <a:ea typeface="微软雅黑" panose="020B0503020204020204" pitchFamily="34" charset="-122"/>
            </a:endParaRPr>
          </a:p>
        </p:txBody>
      </p:sp>
      <p:sp>
        <p:nvSpPr>
          <p:cNvPr id="9" name="灯片编号占位符 6">
            <a:extLst>
              <a:ext uri="{FF2B5EF4-FFF2-40B4-BE49-F238E27FC236}">
                <a16:creationId xmlns:a16="http://schemas.microsoft.com/office/drawing/2014/main" id="{6111D400-1270-E11C-FCB9-B11E802C2715}"/>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13</a:t>
            </a:fld>
            <a:endParaRPr lang="zh-CN" altLang="en-US" sz="2000" dirty="0">
              <a:solidFill>
                <a:schemeClr val="tx1"/>
              </a:solidFill>
            </a:endParaRPr>
          </a:p>
        </p:txBody>
      </p:sp>
      <p:sp>
        <p:nvSpPr>
          <p:cNvPr id="10" name="Rectangle 4" descr="浅色上对角线">
            <a:extLst>
              <a:ext uri="{FF2B5EF4-FFF2-40B4-BE49-F238E27FC236}">
                <a16:creationId xmlns:a16="http://schemas.microsoft.com/office/drawing/2014/main" id="{8A46F593-1C4F-D481-6AD6-1A34EA856E8E}"/>
              </a:ext>
            </a:extLst>
          </p:cNvPr>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三、总需求统计测算</a:t>
            </a:r>
          </a:p>
        </p:txBody>
      </p:sp>
    </p:spTree>
    <p:extLst>
      <p:ext uri="{BB962C8B-B14F-4D97-AF65-F5344CB8AC3E}">
        <p14:creationId xmlns:p14="http://schemas.microsoft.com/office/powerpoint/2010/main" val="39947594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0F186E-C186-1055-6C9C-9D1F7A2AE158}"/>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062421DC-F99B-7358-1D64-E8CE74FD2A62}"/>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3" name="Rectangle 5">
            <a:extLst>
              <a:ext uri="{FF2B5EF4-FFF2-40B4-BE49-F238E27FC236}">
                <a16:creationId xmlns:a16="http://schemas.microsoft.com/office/drawing/2014/main" id="{EE592F92-2631-2B31-1129-D3682D1EB0CD}"/>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r>
              <a:rPr kumimoji="1" lang="en-US" altLang="zh-CN" sz="2800" b="1"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A1E2404B-1722-AB39-D4E0-43AEF692D247}"/>
              </a:ext>
            </a:extLst>
          </p:cNvPr>
          <p:cNvSpPr txBox="1"/>
          <p:nvPr/>
        </p:nvSpPr>
        <p:spPr>
          <a:xfrm>
            <a:off x="840000" y="1080134"/>
            <a:ext cx="10981407" cy="5538875"/>
          </a:xfrm>
          <a:prstGeom prst="rect">
            <a:avLst/>
          </a:prstGeom>
        </p:spPr>
        <p:txBody>
          <a:bodyPr wrap="square">
            <a:noAutofit/>
          </a:bodyPr>
          <a:lstStyle/>
          <a:p>
            <a:pPr indent="252095" algn="just" defTabSz="266700">
              <a:lnSpc>
                <a:spcPct val="150000"/>
              </a:lnSpc>
              <a:spcBef>
                <a:spcPts val="700"/>
              </a:spcBef>
              <a:spcAft>
                <a:spcPct val="0"/>
              </a:spcAf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（一）总量测算法</a:t>
            </a:r>
          </a:p>
          <a:p>
            <a:pPr indent="252095" algn="just" defTabSz="266700">
              <a:lnSpc>
                <a:spcPct val="150000"/>
              </a:lnSpc>
              <a:spcBef>
                <a:spcPts val="700"/>
              </a:spcBef>
              <a:spcAft>
                <a:spcPct val="0"/>
              </a:spcAft>
            </a:pPr>
            <a:r>
              <a:rPr lang="en-US" altLang="zh-CN" sz="2400" b="1" dirty="0">
                <a:latin typeface="华文楷体" panose="02010600040101010101" charset="-122"/>
                <a:ea typeface="华文楷体" panose="02010600040101010101" charset="-122"/>
                <a:cs typeface="华文楷体" panose="02010600040101010101" charset="-122"/>
              </a:rPr>
              <a:t> </a:t>
            </a:r>
            <a:r>
              <a:rPr lang="en-US" altLang="zh-CN" sz="2400" b="1" dirty="0">
                <a:solidFill>
                  <a:schemeClr val="accent1"/>
                </a:solidFill>
                <a:latin typeface="华文楷体" panose="02010600040101010101" charset="-122"/>
                <a:ea typeface="华文楷体" panose="02010600040101010101" charset="-122"/>
                <a:cs typeface="华文楷体" panose="02010600040101010101" charset="-122"/>
              </a:rPr>
              <a:t> </a:t>
            </a:r>
            <a:r>
              <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 3</a:t>
            </a:r>
            <a:r>
              <a:rPr 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a:t>
            </a:r>
            <a:r>
              <a:rPr lang="zh-CN" alt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财政赤字</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marL="0" marR="0" indent="457200" algn="just">
              <a:lnSpc>
                <a:spcPct val="150000"/>
              </a:lnSpc>
              <a:buNone/>
            </a:pPr>
            <a:r>
              <a:rPr lang="zh-CN" altLang="en-US" sz="2400" kern="100" dirty="0">
                <a:effectLst/>
                <a:latin typeface="STKaiti" panose="02010600040101010101" pitchFamily="2" charset="-122"/>
                <a:ea typeface="STKaiti" panose="02010600040101010101" pitchFamily="2" charset="-122"/>
              </a:rPr>
              <a:t>财政收支平衡条件下，由于通过财政支出而形成的购买力已包括在</a:t>
            </a:r>
            <a:r>
              <a:rPr lang="en" altLang="zh-CN" sz="2400" kern="100" dirty="0">
                <a:effectLst/>
                <a:latin typeface="STKaiti" panose="02010600040101010101" pitchFamily="2" charset="-122"/>
                <a:ea typeface="STKaiti" panose="02010600040101010101" pitchFamily="2" charset="-122"/>
              </a:rPr>
              <a:t>GDP</a:t>
            </a:r>
            <a:r>
              <a:rPr lang="zh-CN" altLang="en-US" sz="2400" kern="100" dirty="0">
                <a:effectLst/>
                <a:latin typeface="STKaiti" panose="02010600040101010101" pitchFamily="2" charset="-122"/>
                <a:ea typeface="STKaiti" panose="02010600040101010101" pitchFamily="2" charset="-122"/>
              </a:rPr>
              <a:t>和</a:t>
            </a:r>
            <a:r>
              <a:rPr lang="en" altLang="zh-CN" sz="2400" kern="100" dirty="0">
                <a:effectLst/>
                <a:latin typeface="STKaiti" panose="02010600040101010101" pitchFamily="2" charset="-122"/>
                <a:ea typeface="STKaiti" panose="02010600040101010101" pitchFamily="2" charset="-122"/>
              </a:rPr>
              <a:t>GNI</a:t>
            </a:r>
            <a:r>
              <a:rPr lang="zh-CN" altLang="en-US" sz="2400" kern="100" dirty="0">
                <a:effectLst/>
                <a:latin typeface="STKaiti" panose="02010600040101010101" pitchFamily="2" charset="-122"/>
                <a:ea typeface="STKaiti" panose="02010600040101010101" pitchFamily="2" charset="-122"/>
              </a:rPr>
              <a:t>中，计算总需求时无需考虑财政收支因素。但存在财政赤字时，核算期内全社会实际形成的购买力大于</a:t>
            </a:r>
            <a:r>
              <a:rPr lang="en" altLang="zh-CN" sz="2400" kern="100" dirty="0">
                <a:effectLst/>
                <a:latin typeface="STKaiti" panose="02010600040101010101" pitchFamily="2" charset="-122"/>
                <a:ea typeface="STKaiti" panose="02010600040101010101" pitchFamily="2" charset="-122"/>
              </a:rPr>
              <a:t>GNI</a:t>
            </a:r>
            <a:r>
              <a:rPr lang="zh-CN" altLang="en" sz="2400" kern="100" dirty="0">
                <a:effectLst/>
                <a:latin typeface="STKaiti" panose="02010600040101010101" pitchFamily="2" charset="-122"/>
                <a:ea typeface="STKaiti" panose="02010600040101010101" pitchFamily="2" charset="-122"/>
              </a:rPr>
              <a:t>，</a:t>
            </a:r>
            <a:r>
              <a:rPr lang="zh-CN" altLang="en-US" sz="2400" kern="100" dirty="0">
                <a:effectLst/>
                <a:latin typeface="STKaiti" panose="02010600040101010101" pitchFamily="2" charset="-122"/>
                <a:ea typeface="STKaiti" panose="02010600040101010101" pitchFamily="2" charset="-122"/>
              </a:rPr>
              <a:t>需要将超出部分计入总需求。而存在财政结余时，核算期内全社会实际形成的购买力小于</a:t>
            </a:r>
            <a:r>
              <a:rPr lang="en" altLang="zh-CN" sz="2400" kern="100" dirty="0">
                <a:effectLst/>
                <a:latin typeface="STKaiti" panose="02010600040101010101" pitchFamily="2" charset="-122"/>
                <a:ea typeface="STKaiti" panose="02010600040101010101" pitchFamily="2" charset="-122"/>
              </a:rPr>
              <a:t>GNI</a:t>
            </a:r>
            <a:r>
              <a:rPr lang="zh-CN" altLang="en" sz="2400" kern="100" dirty="0">
                <a:effectLst/>
                <a:latin typeface="STKaiti" panose="02010600040101010101" pitchFamily="2" charset="-122"/>
                <a:ea typeface="STKaiti" panose="02010600040101010101" pitchFamily="2" charset="-122"/>
              </a:rPr>
              <a:t>，</a:t>
            </a:r>
            <a:r>
              <a:rPr lang="zh-CN" altLang="en-US" sz="2400" kern="100" dirty="0">
                <a:effectLst/>
                <a:latin typeface="STKaiti" panose="02010600040101010101" pitchFamily="2" charset="-122"/>
                <a:ea typeface="STKaiti" panose="02010600040101010101" pitchFamily="2" charset="-122"/>
              </a:rPr>
              <a:t>总需求需做相应扣减。如果财政赤字依靠在本国发行国债化解，属于国内自愿储蓄向派生需求的等量转化。如果财政赤字靠发行外债或借款化解，则与自愿储蓄无关，其构成总需求与</a:t>
            </a:r>
            <a:r>
              <a:rPr lang="en" altLang="zh-CN" sz="2400" kern="100" dirty="0">
                <a:effectLst/>
                <a:latin typeface="STKaiti" panose="02010600040101010101" pitchFamily="2" charset="-122"/>
                <a:ea typeface="STKaiti" panose="02010600040101010101" pitchFamily="2" charset="-122"/>
              </a:rPr>
              <a:t>GNI</a:t>
            </a:r>
            <a:r>
              <a:rPr lang="zh-CN" altLang="en-US" sz="2400" kern="100" dirty="0">
                <a:effectLst/>
                <a:latin typeface="STKaiti" panose="02010600040101010101" pitchFamily="2" charset="-122"/>
                <a:ea typeface="STKaiti" panose="02010600040101010101" pitchFamily="2" charset="-122"/>
              </a:rPr>
              <a:t>之间差异的另一来源。</a:t>
            </a:r>
          </a:p>
          <a:p>
            <a:pPr indent="252095" algn="just" defTabSz="266700">
              <a:lnSpc>
                <a:spcPct val="150000"/>
              </a:lnSpc>
              <a:spcBef>
                <a:spcPts val="700"/>
              </a:spcBef>
              <a:spcAft>
                <a:spcPct val="0"/>
              </a:spcAft>
            </a:pPr>
            <a:endParaRPr lang="zh-CN" altLang="en-US" dirty="0">
              <a:latin typeface="微软雅黑" panose="020B0503020204020204" pitchFamily="34" charset="-122"/>
              <a:ea typeface="微软雅黑" panose="020B0503020204020204" pitchFamily="34" charset="-122"/>
            </a:endParaRPr>
          </a:p>
        </p:txBody>
      </p:sp>
      <p:sp>
        <p:nvSpPr>
          <p:cNvPr id="9" name="灯片编号占位符 6">
            <a:extLst>
              <a:ext uri="{FF2B5EF4-FFF2-40B4-BE49-F238E27FC236}">
                <a16:creationId xmlns:a16="http://schemas.microsoft.com/office/drawing/2014/main" id="{8C0B43D6-3452-C3C1-15D1-B6963E9E9B40}"/>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14</a:t>
            </a:fld>
            <a:endParaRPr lang="zh-CN" altLang="en-US" sz="2000" dirty="0">
              <a:solidFill>
                <a:schemeClr val="tx1"/>
              </a:solidFill>
            </a:endParaRPr>
          </a:p>
        </p:txBody>
      </p:sp>
      <p:sp>
        <p:nvSpPr>
          <p:cNvPr id="10" name="Rectangle 4" descr="浅色上对角线">
            <a:extLst>
              <a:ext uri="{FF2B5EF4-FFF2-40B4-BE49-F238E27FC236}">
                <a16:creationId xmlns:a16="http://schemas.microsoft.com/office/drawing/2014/main" id="{D1D6719B-DC5C-3CB9-9DB6-CD4C3FD1B045}"/>
              </a:ext>
            </a:extLst>
          </p:cNvPr>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三、总需求统计测算</a:t>
            </a:r>
          </a:p>
        </p:txBody>
      </p:sp>
    </p:spTree>
    <p:extLst>
      <p:ext uri="{BB962C8B-B14F-4D97-AF65-F5344CB8AC3E}">
        <p14:creationId xmlns:p14="http://schemas.microsoft.com/office/powerpoint/2010/main" val="28172671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354BBA-B9C9-0B6A-6393-85ED0DB58E54}"/>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F881FEA1-E630-4848-71D7-DAA84283CE54}"/>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3" name="Rectangle 5">
            <a:extLst>
              <a:ext uri="{FF2B5EF4-FFF2-40B4-BE49-F238E27FC236}">
                <a16:creationId xmlns:a16="http://schemas.microsoft.com/office/drawing/2014/main" id="{142CD49F-FBDB-9E0B-5BDD-226C67734335}"/>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r>
              <a:rPr kumimoji="1" lang="en-US" altLang="zh-CN" sz="2800" b="1"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5A0425FF-A686-DEBF-C14B-B73E441FEEDC}"/>
              </a:ext>
            </a:extLst>
          </p:cNvPr>
          <p:cNvSpPr txBox="1"/>
          <p:nvPr/>
        </p:nvSpPr>
        <p:spPr>
          <a:xfrm>
            <a:off x="840000" y="1080134"/>
            <a:ext cx="10981407" cy="5538875"/>
          </a:xfrm>
          <a:prstGeom prst="rect">
            <a:avLst/>
          </a:prstGeom>
        </p:spPr>
        <p:txBody>
          <a:bodyPr wrap="square">
            <a:noAutofit/>
          </a:bodyPr>
          <a:lstStyle/>
          <a:p>
            <a:pPr indent="252095" algn="just" defTabSz="266700">
              <a:lnSpc>
                <a:spcPct val="150000"/>
              </a:lnSpc>
              <a:spcBef>
                <a:spcPts val="700"/>
              </a:spcBef>
              <a:spcAft>
                <a:spcPct val="0"/>
              </a:spcAf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（一）总量测算法</a:t>
            </a:r>
          </a:p>
          <a:p>
            <a:pPr indent="252095" algn="just" defTabSz="266700">
              <a:lnSpc>
                <a:spcPct val="150000"/>
              </a:lnSpc>
              <a:spcBef>
                <a:spcPts val="700"/>
              </a:spcBef>
              <a:spcAft>
                <a:spcPct val="0"/>
              </a:spcAft>
            </a:pPr>
            <a:r>
              <a:rPr lang="en-US" altLang="zh-CN" sz="2400" b="1" dirty="0">
                <a:latin typeface="华文楷体" panose="02010600040101010101" charset="-122"/>
                <a:ea typeface="华文楷体" panose="02010600040101010101" charset="-122"/>
                <a:cs typeface="华文楷体" panose="02010600040101010101" charset="-122"/>
              </a:rPr>
              <a:t> </a:t>
            </a:r>
            <a:r>
              <a:rPr lang="en-US" altLang="zh-CN" sz="2400" b="1" dirty="0">
                <a:solidFill>
                  <a:schemeClr val="accent1"/>
                </a:solidFill>
                <a:latin typeface="华文楷体" panose="02010600040101010101" charset="-122"/>
                <a:ea typeface="华文楷体" panose="02010600040101010101" charset="-122"/>
                <a:cs typeface="华文楷体" panose="02010600040101010101" charset="-122"/>
              </a:rPr>
              <a:t> </a:t>
            </a:r>
            <a:r>
              <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 4</a:t>
            </a:r>
            <a:r>
              <a:rPr 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a:t>
            </a:r>
            <a:r>
              <a:rPr lang="zh-CN" alt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企业资金缺口</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marL="0" marR="0" indent="457200" algn="just">
              <a:lnSpc>
                <a:spcPct val="150000"/>
              </a:lnSpc>
              <a:buNone/>
            </a:pPr>
            <a:r>
              <a:rPr lang="zh-CN" altLang="en-US" sz="2400" kern="100" dirty="0">
                <a:effectLst/>
                <a:latin typeface="STKaiti" panose="02010600040101010101" pitchFamily="2" charset="-122"/>
                <a:ea typeface="STKaiti" panose="02010600040101010101" pitchFamily="2" charset="-122"/>
              </a:rPr>
              <a:t>企业经营中的资金缺口补充，也有多种方式。如果企业通过股票或者债券向国内居民筹集资金，属于自愿储蓄通过直接投资等量转化为派生需求。如果通过国内银行贷款获得资金，属于自愿储蓄通过间接投资增量转化为派生需求。如果通过在国外上市或对外举债筹集资金，其对总需求的增加则与国内自愿储蓄无关。后两种情况都会导致总需求与</a:t>
            </a:r>
            <a:r>
              <a:rPr lang="en" altLang="zh-CN" sz="2400" kern="100" dirty="0">
                <a:effectLst/>
                <a:latin typeface="STKaiti" panose="02010600040101010101" pitchFamily="2" charset="-122"/>
                <a:ea typeface="STKaiti" panose="02010600040101010101" pitchFamily="2" charset="-122"/>
              </a:rPr>
              <a:t>GNI</a:t>
            </a:r>
            <a:r>
              <a:rPr lang="zh-CN" altLang="en-US" sz="2400" kern="100" dirty="0">
                <a:effectLst/>
                <a:latin typeface="STKaiti" panose="02010600040101010101" pitchFamily="2" charset="-122"/>
                <a:ea typeface="STKaiti" panose="02010600040101010101" pitchFamily="2" charset="-122"/>
              </a:rPr>
              <a:t>的差异。</a:t>
            </a:r>
            <a:endParaRPr lang="zh-CN" altLang="en-US" dirty="0">
              <a:latin typeface="STKaiti" panose="02010600040101010101" pitchFamily="2" charset="-122"/>
              <a:ea typeface="STKaiti" panose="02010600040101010101" pitchFamily="2" charset="-122"/>
            </a:endParaRPr>
          </a:p>
        </p:txBody>
      </p:sp>
      <p:sp>
        <p:nvSpPr>
          <p:cNvPr id="9" name="灯片编号占位符 6">
            <a:extLst>
              <a:ext uri="{FF2B5EF4-FFF2-40B4-BE49-F238E27FC236}">
                <a16:creationId xmlns:a16="http://schemas.microsoft.com/office/drawing/2014/main" id="{203D8F40-8D14-7994-8414-D9380A00F4E3}"/>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15</a:t>
            </a:fld>
            <a:endParaRPr lang="zh-CN" altLang="en-US" sz="2000" dirty="0">
              <a:solidFill>
                <a:schemeClr val="tx1"/>
              </a:solidFill>
            </a:endParaRPr>
          </a:p>
        </p:txBody>
      </p:sp>
      <p:sp>
        <p:nvSpPr>
          <p:cNvPr id="10" name="Rectangle 4" descr="浅色上对角线">
            <a:extLst>
              <a:ext uri="{FF2B5EF4-FFF2-40B4-BE49-F238E27FC236}">
                <a16:creationId xmlns:a16="http://schemas.microsoft.com/office/drawing/2014/main" id="{0F4FA703-7EDE-EF4B-382F-35D5BDF81308}"/>
              </a:ext>
            </a:extLst>
          </p:cNvPr>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三、总需求统计测算</a:t>
            </a:r>
          </a:p>
        </p:txBody>
      </p:sp>
    </p:spTree>
    <p:extLst>
      <p:ext uri="{BB962C8B-B14F-4D97-AF65-F5344CB8AC3E}">
        <p14:creationId xmlns:p14="http://schemas.microsoft.com/office/powerpoint/2010/main" val="10908763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3A6A06-E9FC-0394-C36B-9A80C1156D1B}"/>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D7D09F77-D598-939F-96F4-F3CB4C6B9D97}"/>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3" name="Rectangle 5">
            <a:extLst>
              <a:ext uri="{FF2B5EF4-FFF2-40B4-BE49-F238E27FC236}">
                <a16:creationId xmlns:a16="http://schemas.microsoft.com/office/drawing/2014/main" id="{EB015AF9-9734-B202-C17B-F53848D1E479}"/>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r>
              <a:rPr kumimoji="1" lang="en-US" altLang="zh-CN" sz="2800" b="1"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48350E61-C7AD-6E9B-5B23-8D038D060487}"/>
              </a:ext>
            </a:extLst>
          </p:cNvPr>
          <p:cNvSpPr txBox="1"/>
          <p:nvPr/>
        </p:nvSpPr>
        <p:spPr>
          <a:xfrm>
            <a:off x="840000" y="1080134"/>
            <a:ext cx="10981407" cy="5538875"/>
          </a:xfrm>
          <a:prstGeom prst="rect">
            <a:avLst/>
          </a:prstGeom>
        </p:spPr>
        <p:txBody>
          <a:bodyPr wrap="square">
            <a:noAutofit/>
          </a:bodyPr>
          <a:lstStyle/>
          <a:p>
            <a:pPr indent="252095" algn="just" defTabSz="266700">
              <a:lnSpc>
                <a:spcPct val="150000"/>
              </a:lnSpc>
              <a:spcBef>
                <a:spcPts val="700"/>
              </a:spcBef>
              <a:spcAft>
                <a:spcPct val="0"/>
              </a:spcAf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（一）总量测算法</a:t>
            </a:r>
          </a:p>
          <a:p>
            <a:pPr indent="252095" algn="just" defTabSz="266700">
              <a:lnSpc>
                <a:spcPct val="150000"/>
              </a:lnSpc>
              <a:spcBef>
                <a:spcPts val="700"/>
              </a:spcBef>
              <a:spcAft>
                <a:spcPct val="0"/>
              </a:spcAft>
            </a:pPr>
            <a:r>
              <a:rPr lang="en-US" altLang="zh-CN" sz="2400" b="1" dirty="0">
                <a:latin typeface="华文楷体" panose="02010600040101010101" charset="-122"/>
                <a:ea typeface="华文楷体" panose="02010600040101010101" charset="-122"/>
                <a:cs typeface="华文楷体" panose="02010600040101010101" charset="-122"/>
              </a:rPr>
              <a:t> </a:t>
            </a:r>
            <a:r>
              <a:rPr lang="en-US" altLang="zh-CN" sz="2400" b="1" dirty="0">
                <a:solidFill>
                  <a:schemeClr val="accent1"/>
                </a:solidFill>
                <a:latin typeface="华文楷体" panose="02010600040101010101" charset="-122"/>
                <a:ea typeface="华文楷体" panose="02010600040101010101" charset="-122"/>
                <a:cs typeface="华文楷体" panose="02010600040101010101" charset="-122"/>
              </a:rPr>
              <a:t> </a:t>
            </a:r>
            <a:r>
              <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 5</a:t>
            </a:r>
            <a:r>
              <a:rPr 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a:t>
            </a:r>
            <a:r>
              <a:rPr lang="zh-CN" alt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国外资金净流入</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457200" algn="just">
              <a:lnSpc>
                <a:spcPct val="150000"/>
              </a:lnSpc>
            </a:pPr>
            <a:r>
              <a:rPr lang="zh-CN" altLang="en-US" sz="2400" kern="100" dirty="0">
                <a:effectLst/>
                <a:latin typeface="STKaiti" panose="02010600040101010101" pitchFamily="2" charset="-122"/>
                <a:ea typeface="STKaiti" panose="02010600040101010101" pitchFamily="2" charset="-122"/>
              </a:rPr>
              <a:t>国际收支分为两大类：一是产品和劳务进出口带来的经常项目收支，而是资本和金融项目收支。</a:t>
            </a:r>
            <a:r>
              <a:rPr lang="en" altLang="zh-CN" sz="2400" kern="100" dirty="0">
                <a:effectLst/>
                <a:latin typeface="STKaiti" panose="02010600040101010101" pitchFamily="2" charset="-122"/>
                <a:ea typeface="STKaiti" panose="02010600040101010101" pitchFamily="2" charset="-122"/>
              </a:rPr>
              <a:t>A</a:t>
            </a:r>
            <a:r>
              <a:rPr lang="en" altLang="zh-CN" sz="2400" kern="100" baseline="-25000" dirty="0">
                <a:effectLst/>
                <a:latin typeface="STKaiti" panose="02010600040101010101" pitchFamily="2" charset="-122"/>
                <a:ea typeface="STKaiti" panose="02010600040101010101" pitchFamily="2" charset="-122"/>
              </a:rPr>
              <a:t>1</a:t>
            </a:r>
            <a:r>
              <a:rPr lang="zh-CN" altLang="en-US" sz="2400" kern="100" dirty="0">
                <a:effectLst/>
                <a:latin typeface="STKaiti" panose="02010600040101010101" pitchFamily="2" charset="-122"/>
                <a:ea typeface="STKaiti" panose="02010600040101010101" pitchFamily="2" charset="-122"/>
              </a:rPr>
              <a:t>为银行存款，</a:t>
            </a:r>
            <a:r>
              <a:rPr lang="en" altLang="zh-CN" sz="2400" kern="100" dirty="0">
                <a:latin typeface="STKaiti" panose="02010600040101010101" pitchFamily="2" charset="-122"/>
                <a:ea typeface="STKaiti" panose="02010600040101010101" pitchFamily="2" charset="-122"/>
              </a:rPr>
              <a:t>A</a:t>
            </a:r>
            <a:r>
              <a:rPr lang="en-US" altLang="zh-CN" sz="2400" kern="100" baseline="-25000" dirty="0">
                <a:latin typeface="STKaiti" panose="02010600040101010101" pitchFamily="2" charset="-122"/>
                <a:ea typeface="STKaiti" panose="02010600040101010101" pitchFamily="2" charset="-122"/>
              </a:rPr>
              <a:t>2</a:t>
            </a:r>
            <a:r>
              <a:rPr lang="zh-CN" altLang="en-US" sz="2400" kern="100" dirty="0">
                <a:effectLst/>
                <a:latin typeface="STKaiti" panose="02010600040101010101" pitchFamily="2" charset="-122"/>
                <a:ea typeface="STKaiti" panose="02010600040101010101" pitchFamily="2" charset="-122"/>
              </a:rPr>
              <a:t>为购买国债，</a:t>
            </a:r>
            <a:r>
              <a:rPr lang="en" altLang="zh-CN" sz="2400" kern="100" dirty="0">
                <a:latin typeface="STKaiti" panose="02010600040101010101" pitchFamily="2" charset="-122"/>
                <a:ea typeface="STKaiti" panose="02010600040101010101" pitchFamily="2" charset="-122"/>
              </a:rPr>
              <a:t>A</a:t>
            </a:r>
            <a:r>
              <a:rPr lang="en-US" altLang="zh-CN" sz="2400" kern="100" baseline="-25000" dirty="0">
                <a:latin typeface="STKaiti" panose="02010600040101010101" pitchFamily="2" charset="-122"/>
                <a:ea typeface="STKaiti" panose="02010600040101010101" pitchFamily="2" charset="-122"/>
              </a:rPr>
              <a:t>3</a:t>
            </a:r>
            <a:r>
              <a:rPr lang="zh-CN" altLang="en-US" sz="2400" kern="100" dirty="0">
                <a:effectLst/>
                <a:latin typeface="STKaiti" panose="02010600040101010101" pitchFamily="2" charset="-122"/>
                <a:ea typeface="STKaiti" panose="02010600040101010101" pitchFamily="2" charset="-122"/>
              </a:rPr>
              <a:t>为购买企业股票或债券，</a:t>
            </a:r>
            <a:r>
              <a:rPr lang="en" altLang="zh-CN" sz="2400" kern="100" dirty="0">
                <a:latin typeface="STKaiti" panose="02010600040101010101" pitchFamily="2" charset="-122"/>
                <a:ea typeface="STKaiti" panose="02010600040101010101" pitchFamily="2" charset="-122"/>
              </a:rPr>
              <a:t> A</a:t>
            </a:r>
            <a:r>
              <a:rPr lang="en-US" altLang="zh-CN" sz="2400" kern="100" baseline="-25000" dirty="0">
                <a:latin typeface="STKaiti" panose="02010600040101010101" pitchFamily="2" charset="-122"/>
                <a:ea typeface="STKaiti" panose="02010600040101010101" pitchFamily="2" charset="-122"/>
              </a:rPr>
              <a:t>4</a:t>
            </a:r>
            <a:r>
              <a:rPr lang="zh-CN" altLang="en-US" sz="2400" kern="100" dirty="0">
                <a:effectLst/>
                <a:latin typeface="STKaiti" panose="02010600040101010101" pitchFamily="2" charset="-122"/>
                <a:ea typeface="STKaiti" panose="02010600040101010101" pitchFamily="2" charset="-122"/>
              </a:rPr>
              <a:t>为持有现金；</a:t>
            </a:r>
            <a:r>
              <a:rPr lang="en" altLang="zh-CN" sz="2400" kern="100" dirty="0">
                <a:latin typeface="STKaiti" panose="02010600040101010101" pitchFamily="2" charset="-122"/>
                <a:ea typeface="STKaiti" panose="02010600040101010101" pitchFamily="2" charset="-122"/>
              </a:rPr>
              <a:t>B</a:t>
            </a:r>
            <a:r>
              <a:rPr lang="en" altLang="zh-CN" sz="2400" kern="100" baseline="-25000" dirty="0">
                <a:latin typeface="STKaiti" panose="02010600040101010101" pitchFamily="2" charset="-122"/>
                <a:ea typeface="STKaiti" panose="02010600040101010101" pitchFamily="2" charset="-122"/>
              </a:rPr>
              <a:t>1</a:t>
            </a:r>
            <a:r>
              <a:rPr lang="zh-CN" altLang="en-US" sz="2400" kern="100" dirty="0">
                <a:effectLst/>
                <a:latin typeface="STKaiti" panose="02010600040101010101" pitchFamily="2" charset="-122"/>
                <a:ea typeface="STKaiti" panose="02010600040101010101" pitchFamily="2" charset="-122"/>
              </a:rPr>
              <a:t>为银行贷款，</a:t>
            </a:r>
            <a:r>
              <a:rPr lang="en" altLang="zh-CN" sz="2400" kern="100" dirty="0">
                <a:latin typeface="STKaiti" panose="02010600040101010101" pitchFamily="2" charset="-122"/>
                <a:ea typeface="STKaiti" panose="02010600040101010101" pitchFamily="2" charset="-122"/>
              </a:rPr>
              <a:t>B</a:t>
            </a:r>
            <a:r>
              <a:rPr lang="en-US" altLang="zh-CN" sz="2400" kern="100" baseline="-25000" dirty="0">
                <a:latin typeface="STKaiti" panose="02010600040101010101" pitchFamily="2" charset="-122"/>
                <a:ea typeface="STKaiti" panose="02010600040101010101" pitchFamily="2" charset="-122"/>
              </a:rPr>
              <a:t>2</a:t>
            </a:r>
            <a:r>
              <a:rPr lang="zh-CN" altLang="en-US" sz="2400" kern="100" dirty="0">
                <a:effectLst/>
                <a:latin typeface="STKaiti" panose="02010600040101010101" pitchFamily="2" charset="-122"/>
                <a:ea typeface="STKaiti" panose="02010600040101010101" pitchFamily="2" charset="-122"/>
              </a:rPr>
              <a:t>为政府内债，</a:t>
            </a:r>
            <a:r>
              <a:rPr lang="en" altLang="zh-CN" sz="2400" kern="100" dirty="0">
                <a:latin typeface="STKaiti" panose="02010600040101010101" pitchFamily="2" charset="-122"/>
                <a:ea typeface="STKaiti" panose="02010600040101010101" pitchFamily="2" charset="-122"/>
              </a:rPr>
              <a:t>B</a:t>
            </a:r>
            <a:r>
              <a:rPr lang="en-US" altLang="zh-CN" sz="2400" kern="100" baseline="-25000" dirty="0">
                <a:latin typeface="STKaiti" panose="02010600040101010101" pitchFamily="2" charset="-122"/>
                <a:ea typeface="STKaiti" panose="02010600040101010101" pitchFamily="2" charset="-122"/>
              </a:rPr>
              <a:t>3</a:t>
            </a:r>
            <a:r>
              <a:rPr lang="zh-CN" altLang="en-US" sz="2400" kern="100" dirty="0">
                <a:effectLst/>
                <a:latin typeface="STKaiti" panose="02010600040101010101" pitchFamily="2" charset="-122"/>
                <a:ea typeface="STKaiti" panose="02010600040101010101" pitchFamily="2" charset="-122"/>
              </a:rPr>
              <a:t>为企业国内直接融资；</a:t>
            </a:r>
            <a:r>
              <a:rPr lang="en" altLang="zh-CN" sz="2400" kern="100" dirty="0">
                <a:effectLst/>
                <a:latin typeface="STKaiti" panose="02010600040101010101" pitchFamily="2" charset="-122"/>
                <a:ea typeface="STKaiti" panose="02010600040101010101" pitchFamily="2" charset="-122"/>
              </a:rPr>
              <a:t>B’</a:t>
            </a:r>
            <a:r>
              <a:rPr lang="zh-CN" altLang="en-US" sz="2400" kern="100" dirty="0">
                <a:effectLst/>
                <a:latin typeface="STKaiti" panose="02010600040101010101" pitchFamily="2" charset="-122"/>
                <a:ea typeface="STKaiti" panose="02010600040101010101" pitchFamily="2" charset="-122"/>
              </a:rPr>
              <a:t>代表国外资金净流入（取负值意味着国内资金净流出）。</a:t>
            </a:r>
            <a:endParaRPr lang="zh-CN" altLang="en-US" dirty="0">
              <a:latin typeface="STKaiti" panose="02010600040101010101" pitchFamily="2" charset="-122"/>
              <a:ea typeface="STKaiti" panose="02010600040101010101" pitchFamily="2" charset="-122"/>
            </a:endParaRPr>
          </a:p>
        </p:txBody>
      </p:sp>
      <p:sp>
        <p:nvSpPr>
          <p:cNvPr id="9" name="灯片编号占位符 6">
            <a:extLst>
              <a:ext uri="{FF2B5EF4-FFF2-40B4-BE49-F238E27FC236}">
                <a16:creationId xmlns:a16="http://schemas.microsoft.com/office/drawing/2014/main" id="{1CDE5EFB-2A73-BB6E-00BC-FF6BD8AF7E96}"/>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16</a:t>
            </a:fld>
            <a:endParaRPr lang="zh-CN" altLang="en-US" sz="2000" dirty="0">
              <a:solidFill>
                <a:schemeClr val="tx1"/>
              </a:solidFill>
            </a:endParaRPr>
          </a:p>
        </p:txBody>
      </p:sp>
      <p:sp>
        <p:nvSpPr>
          <p:cNvPr id="10" name="Rectangle 4" descr="浅色上对角线">
            <a:extLst>
              <a:ext uri="{FF2B5EF4-FFF2-40B4-BE49-F238E27FC236}">
                <a16:creationId xmlns:a16="http://schemas.microsoft.com/office/drawing/2014/main" id="{F9DC262F-4371-787C-E8F8-ABCDB79F15ED}"/>
              </a:ext>
            </a:extLst>
          </p:cNvPr>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三、总需求统计测算</a:t>
            </a:r>
          </a:p>
        </p:txBody>
      </p:sp>
      <p:sp>
        <p:nvSpPr>
          <p:cNvPr id="4" name="文本框 3">
            <a:extLst>
              <a:ext uri="{FF2B5EF4-FFF2-40B4-BE49-F238E27FC236}">
                <a16:creationId xmlns:a16="http://schemas.microsoft.com/office/drawing/2014/main" id="{2F26DBEE-097E-E69E-3A19-2A8254C3D363}"/>
              </a:ext>
            </a:extLst>
          </p:cNvPr>
          <p:cNvSpPr txBox="1"/>
          <p:nvPr/>
        </p:nvSpPr>
        <p:spPr>
          <a:xfrm>
            <a:off x="2837951" y="4761406"/>
            <a:ext cx="7203824" cy="461665"/>
          </a:xfrm>
          <a:prstGeom prst="rect">
            <a:avLst/>
          </a:prstGeom>
          <a:noFill/>
        </p:spPr>
        <p:txBody>
          <a:bodyPr wrap="square">
            <a:spAutoFit/>
          </a:bodyPr>
          <a:lstStyle/>
          <a:p>
            <a:pPr marL="0" marR="0" algn="just">
              <a:buNone/>
            </a:pPr>
            <a:r>
              <a:rPr lang="en" altLang="zh-CN" sz="2400" kern="100" dirty="0">
                <a:effectLst/>
                <a:latin typeface="STKaiti" panose="02010600040101010101" pitchFamily="2" charset="-122"/>
                <a:ea typeface="STKaiti" panose="02010600040101010101" pitchFamily="2" charset="-122"/>
              </a:rPr>
              <a:t>AD=GNI</a:t>
            </a:r>
            <a:r>
              <a:rPr lang="zh-CN" altLang="en" sz="2400" kern="100" dirty="0">
                <a:effectLst/>
                <a:latin typeface="STKaiti" panose="02010600040101010101" pitchFamily="2" charset="-122"/>
                <a:ea typeface="STKaiti" panose="02010600040101010101" pitchFamily="2" charset="-122"/>
              </a:rPr>
              <a:t>－</a:t>
            </a:r>
            <a:r>
              <a:rPr lang="en" altLang="zh-CN" sz="2400" kern="100" dirty="0">
                <a:effectLst/>
                <a:latin typeface="STKaiti" panose="02010600040101010101" pitchFamily="2" charset="-122"/>
                <a:ea typeface="STKaiti" panose="02010600040101010101" pitchFamily="2" charset="-122"/>
              </a:rPr>
              <a:t>(A</a:t>
            </a:r>
            <a:r>
              <a:rPr lang="en" altLang="zh-CN" sz="2400" kern="100" baseline="-25000" dirty="0">
                <a:effectLst/>
                <a:latin typeface="STKaiti" panose="02010600040101010101" pitchFamily="2" charset="-122"/>
                <a:ea typeface="STKaiti" panose="02010600040101010101" pitchFamily="2" charset="-122"/>
              </a:rPr>
              <a:t>1</a:t>
            </a:r>
            <a:r>
              <a:rPr lang="en" altLang="zh-CN" sz="2400" kern="100" dirty="0">
                <a:effectLst/>
                <a:latin typeface="STKaiti" panose="02010600040101010101" pitchFamily="2" charset="-122"/>
                <a:ea typeface="STKaiti" panose="02010600040101010101" pitchFamily="2" charset="-122"/>
              </a:rPr>
              <a:t>+A</a:t>
            </a:r>
            <a:r>
              <a:rPr lang="en" altLang="zh-CN" sz="2400" kern="100" baseline="-25000" dirty="0">
                <a:effectLst/>
                <a:latin typeface="STKaiti" panose="02010600040101010101" pitchFamily="2" charset="-122"/>
                <a:ea typeface="STKaiti" panose="02010600040101010101" pitchFamily="2" charset="-122"/>
              </a:rPr>
              <a:t>4</a:t>
            </a:r>
            <a:r>
              <a:rPr lang="en" altLang="zh-CN" sz="2400" kern="100" dirty="0">
                <a:effectLst/>
                <a:latin typeface="STKaiti" panose="02010600040101010101" pitchFamily="2" charset="-122"/>
                <a:ea typeface="STKaiti" panose="02010600040101010101" pitchFamily="2" charset="-122"/>
              </a:rPr>
              <a:t>)+B</a:t>
            </a:r>
            <a:r>
              <a:rPr lang="en" altLang="zh-CN" sz="2400" kern="100" baseline="-25000" dirty="0">
                <a:effectLst/>
                <a:latin typeface="STKaiti" panose="02010600040101010101" pitchFamily="2" charset="-122"/>
                <a:ea typeface="STKaiti" panose="02010600040101010101" pitchFamily="2" charset="-122"/>
              </a:rPr>
              <a:t>1</a:t>
            </a:r>
            <a:r>
              <a:rPr lang="en" altLang="zh-CN" sz="2400" kern="100" dirty="0">
                <a:effectLst/>
                <a:latin typeface="STKaiti" panose="02010600040101010101" pitchFamily="2" charset="-122"/>
                <a:ea typeface="STKaiti" panose="02010600040101010101" pitchFamily="2" charset="-122"/>
              </a:rPr>
              <a:t>+B’ =GNI</a:t>
            </a:r>
            <a:r>
              <a:rPr lang="zh-CN" altLang="en" sz="2400" kern="100" dirty="0">
                <a:effectLst/>
                <a:latin typeface="STKaiti" panose="02010600040101010101" pitchFamily="2" charset="-122"/>
                <a:ea typeface="STKaiti" panose="02010600040101010101" pitchFamily="2" charset="-122"/>
              </a:rPr>
              <a:t>－</a:t>
            </a:r>
            <a:r>
              <a:rPr lang="en" altLang="zh-CN" sz="2400" kern="100" dirty="0">
                <a:effectLst/>
                <a:latin typeface="STKaiti" panose="02010600040101010101" pitchFamily="2" charset="-122"/>
                <a:ea typeface="STKaiti" panose="02010600040101010101" pitchFamily="2" charset="-122"/>
              </a:rPr>
              <a:t>(A</a:t>
            </a:r>
            <a:r>
              <a:rPr lang="en" altLang="zh-CN" sz="2400" kern="100" baseline="-25000" dirty="0">
                <a:effectLst/>
                <a:latin typeface="STKaiti" panose="02010600040101010101" pitchFamily="2" charset="-122"/>
                <a:ea typeface="STKaiti" panose="02010600040101010101" pitchFamily="2" charset="-122"/>
              </a:rPr>
              <a:t>1</a:t>
            </a:r>
            <a:r>
              <a:rPr lang="zh-CN" altLang="en" sz="2400" kern="100" dirty="0">
                <a:effectLst/>
                <a:latin typeface="STKaiti" panose="02010600040101010101" pitchFamily="2" charset="-122"/>
                <a:ea typeface="STKaiti" panose="02010600040101010101" pitchFamily="2" charset="-122"/>
              </a:rPr>
              <a:t>－</a:t>
            </a:r>
            <a:r>
              <a:rPr lang="en" altLang="zh-CN" sz="2400" kern="100" dirty="0">
                <a:effectLst/>
                <a:latin typeface="STKaiti" panose="02010600040101010101" pitchFamily="2" charset="-122"/>
                <a:ea typeface="STKaiti" panose="02010600040101010101" pitchFamily="2" charset="-122"/>
              </a:rPr>
              <a:t>B</a:t>
            </a:r>
            <a:r>
              <a:rPr lang="en" altLang="zh-CN" sz="2400" kern="100" baseline="-25000" dirty="0">
                <a:effectLst/>
                <a:latin typeface="STKaiti" panose="02010600040101010101" pitchFamily="2" charset="-122"/>
                <a:ea typeface="STKaiti" panose="02010600040101010101" pitchFamily="2" charset="-122"/>
              </a:rPr>
              <a:t>1</a:t>
            </a:r>
            <a:r>
              <a:rPr lang="en" altLang="zh-CN" sz="2400" kern="100" dirty="0">
                <a:effectLst/>
                <a:latin typeface="STKaiti" panose="02010600040101010101" pitchFamily="2" charset="-122"/>
                <a:ea typeface="STKaiti" panose="02010600040101010101" pitchFamily="2" charset="-122"/>
              </a:rPr>
              <a:t>)</a:t>
            </a:r>
            <a:r>
              <a:rPr lang="zh-CN" altLang="en" sz="2400" kern="100" dirty="0">
                <a:effectLst/>
                <a:latin typeface="STKaiti" panose="02010600040101010101" pitchFamily="2" charset="-122"/>
                <a:ea typeface="STKaiti" panose="02010600040101010101" pitchFamily="2" charset="-122"/>
              </a:rPr>
              <a:t>－</a:t>
            </a:r>
            <a:r>
              <a:rPr lang="en" altLang="zh-CN" sz="2400" kern="100" dirty="0">
                <a:effectLst/>
                <a:latin typeface="STKaiti" panose="02010600040101010101" pitchFamily="2" charset="-122"/>
                <a:ea typeface="STKaiti" panose="02010600040101010101" pitchFamily="2" charset="-122"/>
              </a:rPr>
              <a:t>A</a:t>
            </a:r>
            <a:r>
              <a:rPr lang="en" altLang="zh-CN" sz="2400" kern="100" baseline="-25000" dirty="0">
                <a:effectLst/>
                <a:latin typeface="STKaiti" panose="02010600040101010101" pitchFamily="2" charset="-122"/>
                <a:ea typeface="STKaiti" panose="02010600040101010101" pitchFamily="2" charset="-122"/>
              </a:rPr>
              <a:t>4</a:t>
            </a:r>
            <a:r>
              <a:rPr lang="en" altLang="zh-CN" sz="2400" kern="100" dirty="0">
                <a:effectLst/>
                <a:latin typeface="STKaiti" panose="02010600040101010101" pitchFamily="2" charset="-122"/>
                <a:ea typeface="STKaiti" panose="02010600040101010101" pitchFamily="2" charset="-122"/>
              </a:rPr>
              <a:t>+B’ </a:t>
            </a:r>
            <a:endParaRPr lang="en" altLang="zh-CN" kern="100" dirty="0">
              <a:effectLst/>
              <a:latin typeface="STKaiti" panose="02010600040101010101" pitchFamily="2" charset="-122"/>
              <a:ea typeface="STKaiti" panose="02010600040101010101" pitchFamily="2" charset="-122"/>
            </a:endParaRPr>
          </a:p>
        </p:txBody>
      </p:sp>
    </p:spTree>
    <p:extLst>
      <p:ext uri="{BB962C8B-B14F-4D97-AF65-F5344CB8AC3E}">
        <p14:creationId xmlns:p14="http://schemas.microsoft.com/office/powerpoint/2010/main" val="40831149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F66335-8722-9158-3161-DD55ABFB86BC}"/>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8D94A378-D501-92B1-2352-39ECFF3F3F89}"/>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3" name="Rectangle 5">
            <a:extLst>
              <a:ext uri="{FF2B5EF4-FFF2-40B4-BE49-F238E27FC236}">
                <a16:creationId xmlns:a16="http://schemas.microsoft.com/office/drawing/2014/main" id="{7532EC86-E070-1C18-2A83-0BCA1A20EC89}"/>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r>
              <a:rPr kumimoji="1" lang="en-US" altLang="zh-CN" sz="2800" b="1"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1A2CAE17-8BC4-884F-783A-7E1F701A7580}"/>
              </a:ext>
            </a:extLst>
          </p:cNvPr>
          <p:cNvSpPr txBox="1"/>
          <p:nvPr/>
        </p:nvSpPr>
        <p:spPr>
          <a:xfrm>
            <a:off x="840000" y="1080134"/>
            <a:ext cx="10981407" cy="5538875"/>
          </a:xfrm>
          <a:prstGeom prst="rect">
            <a:avLst/>
          </a:prstGeom>
        </p:spPr>
        <p:txBody>
          <a:bodyPr wrap="square">
            <a:noAutofit/>
          </a:bodyPr>
          <a:lstStyle/>
          <a:p>
            <a:pPr indent="252095" algn="just" defTabSz="266700">
              <a:lnSpc>
                <a:spcPct val="150000"/>
              </a:lnSpc>
              <a:spcBef>
                <a:spcPts val="700"/>
              </a:spcBef>
              <a:spcAft>
                <a:spcPct val="0"/>
              </a:spcAf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（一）构成测算法</a:t>
            </a:r>
          </a:p>
          <a:p>
            <a:pPr indent="252095" algn="just" defTabSz="266700">
              <a:lnSpc>
                <a:spcPct val="150000"/>
              </a:lnSpc>
              <a:spcBef>
                <a:spcPts val="700"/>
              </a:spcBef>
              <a:spcAft>
                <a:spcPct val="0"/>
              </a:spcAft>
            </a:pPr>
            <a:r>
              <a:rPr lang="en-US" altLang="zh-CN" sz="2400" b="1" dirty="0">
                <a:latin typeface="华文楷体" panose="02010600040101010101" charset="-122"/>
                <a:ea typeface="华文楷体" panose="02010600040101010101" charset="-122"/>
                <a:cs typeface="华文楷体" panose="02010600040101010101" charset="-122"/>
              </a:rPr>
              <a:t> </a:t>
            </a:r>
            <a:r>
              <a:rPr lang="en-US" altLang="zh-CN" sz="2400" b="1" dirty="0">
                <a:solidFill>
                  <a:schemeClr val="accent1"/>
                </a:solidFill>
                <a:latin typeface="华文楷体" panose="02010600040101010101" charset="-122"/>
                <a:ea typeface="华文楷体" panose="02010600040101010101" charset="-122"/>
                <a:cs typeface="华文楷体" panose="02010600040101010101" charset="-122"/>
              </a:rPr>
              <a:t> </a:t>
            </a:r>
            <a:r>
              <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 1</a:t>
            </a:r>
            <a:r>
              <a:rPr 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a:t>
            </a:r>
            <a:r>
              <a:rPr lang="zh-CN" alt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投资需求</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457200" algn="just">
              <a:lnSpc>
                <a:spcPct val="150000"/>
              </a:lnSpc>
            </a:pPr>
            <a:r>
              <a:rPr lang="zh-CN" altLang="en-US" sz="2400" kern="100" dirty="0">
                <a:effectLst/>
                <a:latin typeface="STKaiti" panose="02010600040101010101" pitchFamily="2" charset="-122"/>
                <a:ea typeface="STKaiti" panose="02010600040101010101" pitchFamily="2" charset="-122"/>
              </a:rPr>
              <a:t>投资需求是一定时期内全社会可用于购买投资品的货币支付能力。按用途可分为固定资产投资需求和库存增加投资需求。按照资金来源统计，其等于国家预算内资金拨款、国内贷款投资、利用外资、自筹和其他投资等项目的合计。</a:t>
            </a:r>
            <a:endParaRPr lang="en-US" altLang="zh-CN" sz="2400" kern="100" dirty="0">
              <a:effectLst/>
              <a:latin typeface="STKaiti" panose="02010600040101010101" pitchFamily="2" charset="-122"/>
              <a:ea typeface="STKaiti" panose="02010600040101010101" pitchFamily="2" charset="-122"/>
            </a:endParaRPr>
          </a:p>
          <a:p>
            <a:pPr indent="457200" algn="just">
              <a:lnSpc>
                <a:spcPct val="150000"/>
              </a:lnSpc>
            </a:pPr>
            <a:r>
              <a:rPr lang="zh-CN" altLang="en-US" sz="2400" b="1" dirty="0">
                <a:solidFill>
                  <a:schemeClr val="accent1"/>
                </a:solidFill>
                <a:latin typeface="STKaiti" panose="02010600040101010101" pitchFamily="2" charset="-122"/>
                <a:ea typeface="STKaiti" panose="02010600040101010101" pitchFamily="2" charset="-122"/>
                <a:cs typeface="Times New Roman" panose="02020503050405090304" pitchFamily="18" charset="0"/>
              </a:rPr>
              <a:t> </a:t>
            </a:r>
            <a:r>
              <a:rPr lang="en-US" altLang="zh-CN" sz="2400" b="1" dirty="0">
                <a:solidFill>
                  <a:schemeClr val="accent1"/>
                </a:solidFill>
                <a:latin typeface="STKaiti" panose="02010600040101010101" pitchFamily="2" charset="-122"/>
                <a:ea typeface="STKaiti" panose="02010600040101010101" pitchFamily="2" charset="-122"/>
                <a:cs typeface="Times New Roman" panose="02020503050405090304" pitchFamily="18" charset="0"/>
              </a:rPr>
              <a:t>2.</a:t>
            </a:r>
            <a:r>
              <a:rPr lang="zh-CN" altLang="en-US" sz="2400" b="1" dirty="0">
                <a:solidFill>
                  <a:schemeClr val="accent1"/>
                </a:solidFill>
                <a:latin typeface="STKaiti" panose="02010600040101010101" pitchFamily="2" charset="-122"/>
                <a:ea typeface="STKaiti" panose="02010600040101010101" pitchFamily="2" charset="-122"/>
                <a:cs typeface="Times New Roman" panose="02020503050405090304" pitchFamily="18" charset="0"/>
              </a:rPr>
              <a:t>消费需求</a:t>
            </a:r>
            <a:endParaRPr lang="en-US" altLang="zh-CN" sz="2400" b="1" dirty="0">
              <a:solidFill>
                <a:schemeClr val="accent1"/>
              </a:solidFill>
              <a:latin typeface="STKaiti" panose="02010600040101010101" pitchFamily="2" charset="-122"/>
              <a:ea typeface="STKaiti" panose="02010600040101010101" pitchFamily="2" charset="-122"/>
              <a:cs typeface="Times New Roman" panose="02020503050405090304" pitchFamily="18" charset="0"/>
            </a:endParaRPr>
          </a:p>
          <a:p>
            <a:pPr indent="457200" algn="just">
              <a:lnSpc>
                <a:spcPct val="150000"/>
              </a:lnSpc>
            </a:pPr>
            <a:r>
              <a:rPr lang="zh-CN" altLang="en-US" sz="2400" dirty="0">
                <a:latin typeface="STKaiti" panose="02010600040101010101" pitchFamily="2" charset="-122"/>
                <a:ea typeface="STKaiti" panose="02010600040101010101" pitchFamily="2" charset="-122"/>
              </a:rPr>
              <a:t>消费需求是一定时期内全社会可用于购买最终消费品与服务的货币支付能力。消费需求由居民消费需求和政府消费需求两部分构成。</a:t>
            </a:r>
            <a:endParaRPr lang="en-US" altLang="zh-CN" sz="2400" dirty="0">
              <a:latin typeface="STKaiti" panose="02010600040101010101" pitchFamily="2" charset="-122"/>
              <a:ea typeface="STKaiti" panose="02010600040101010101" pitchFamily="2" charset="-122"/>
            </a:endParaRPr>
          </a:p>
          <a:p>
            <a:pPr indent="457200" algn="just">
              <a:lnSpc>
                <a:spcPct val="150000"/>
              </a:lnSpc>
            </a:pPr>
            <a:r>
              <a:rPr lang="zh-CN" altLang="en-US" sz="2400" b="1" dirty="0">
                <a:solidFill>
                  <a:schemeClr val="accent1"/>
                </a:solidFill>
                <a:latin typeface="STKaiti" panose="02010600040101010101" pitchFamily="2" charset="-122"/>
                <a:ea typeface="STKaiti" panose="02010600040101010101" pitchFamily="2" charset="-122"/>
                <a:cs typeface="Times New Roman" panose="02020503050405090304" pitchFamily="18" charset="0"/>
              </a:rPr>
              <a:t> </a:t>
            </a:r>
            <a:r>
              <a:rPr lang="en-US" altLang="zh-CN" sz="2400" b="1" dirty="0">
                <a:solidFill>
                  <a:schemeClr val="accent1"/>
                </a:solidFill>
                <a:latin typeface="STKaiti" panose="02010600040101010101" pitchFamily="2" charset="-122"/>
                <a:ea typeface="STKaiti" panose="02010600040101010101" pitchFamily="2" charset="-122"/>
                <a:cs typeface="Times New Roman" panose="02020503050405090304" pitchFamily="18" charset="0"/>
              </a:rPr>
              <a:t>3.</a:t>
            </a:r>
            <a:r>
              <a:rPr lang="zh-CN" altLang="en-US" sz="2400" b="1" dirty="0">
                <a:solidFill>
                  <a:schemeClr val="accent1"/>
                </a:solidFill>
                <a:latin typeface="STKaiti" panose="02010600040101010101" pitchFamily="2" charset="-122"/>
                <a:ea typeface="STKaiti" panose="02010600040101010101" pitchFamily="2" charset="-122"/>
                <a:cs typeface="Times New Roman" panose="02020503050405090304" pitchFamily="18" charset="0"/>
              </a:rPr>
              <a:t>国外需求：</a:t>
            </a:r>
            <a:r>
              <a:rPr lang="zh-CN" altLang="en-US" sz="2400" b="1" dirty="0">
                <a:latin typeface="STKaiti" panose="02010600040101010101" pitchFamily="2" charset="-122"/>
                <a:ea typeface="STKaiti" panose="02010600040101010101" pitchFamily="2" charset="-122"/>
                <a:cs typeface="Times New Roman" panose="02020503050405090304" pitchFamily="18" charset="0"/>
              </a:rPr>
              <a:t>海关统计的出口总值。</a:t>
            </a:r>
            <a:endParaRPr lang="en-US" altLang="zh-CN" sz="2400" b="1" dirty="0">
              <a:latin typeface="STKaiti" panose="02010600040101010101" pitchFamily="2" charset="-122"/>
              <a:ea typeface="STKaiti" panose="02010600040101010101" pitchFamily="2" charset="-122"/>
              <a:cs typeface="Times New Roman" panose="02020503050405090304" pitchFamily="18" charset="0"/>
            </a:endParaRPr>
          </a:p>
        </p:txBody>
      </p:sp>
      <p:sp>
        <p:nvSpPr>
          <p:cNvPr id="9" name="灯片编号占位符 6">
            <a:extLst>
              <a:ext uri="{FF2B5EF4-FFF2-40B4-BE49-F238E27FC236}">
                <a16:creationId xmlns:a16="http://schemas.microsoft.com/office/drawing/2014/main" id="{9CE5E771-92D2-FC9C-22D7-472AE75285CA}"/>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17</a:t>
            </a:fld>
            <a:endParaRPr lang="zh-CN" altLang="en-US" sz="2000" dirty="0">
              <a:solidFill>
                <a:schemeClr val="tx1"/>
              </a:solidFill>
            </a:endParaRPr>
          </a:p>
        </p:txBody>
      </p:sp>
      <p:sp>
        <p:nvSpPr>
          <p:cNvPr id="10" name="Rectangle 4" descr="浅色上对角线">
            <a:extLst>
              <a:ext uri="{FF2B5EF4-FFF2-40B4-BE49-F238E27FC236}">
                <a16:creationId xmlns:a16="http://schemas.microsoft.com/office/drawing/2014/main" id="{E938DF14-098F-8723-81E6-34BEA5711449}"/>
              </a:ext>
            </a:extLst>
          </p:cNvPr>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三、总需求统计测算</a:t>
            </a:r>
          </a:p>
        </p:txBody>
      </p:sp>
    </p:spTree>
    <p:extLst>
      <p:ext uri="{BB962C8B-B14F-4D97-AF65-F5344CB8AC3E}">
        <p14:creationId xmlns:p14="http://schemas.microsoft.com/office/powerpoint/2010/main" val="31577671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18</a:t>
            </a:fld>
            <a:endParaRPr lang="zh-CN" altLang="en-US" sz="2000" dirty="0">
              <a:solidFill>
                <a:schemeClr val="tx1"/>
              </a:solidFill>
            </a:endParaRPr>
          </a:p>
        </p:txBody>
      </p:sp>
      <p:sp>
        <p:nvSpPr>
          <p:cNvPr id="6"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br>
              <a:rPr lang="zh-CN" altLang="en-US" sz="1900" dirty="0">
                <a:latin typeface="微软雅黑" panose="020B0503020204020204" pitchFamily="34" charset="-122"/>
                <a:ea typeface="微软雅黑" panose="020B0503020204020204" pitchFamily="34" charset="-122"/>
              </a:rPr>
            </a:br>
            <a:r>
              <a:rPr lang="zh-CN" altLang="en-US" sz="4400" b="1"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a:t>
            </a: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三节 总供给与总需求平衡判别方法</a:t>
            </a:r>
            <a:endParaRPr lang="en-US" altLang="zh-CN" sz="3600" dirty="0">
              <a:latin typeface="楷体" panose="02010609060101010101" charset="-122"/>
              <a:ea typeface="楷体" panose="02010609060101010101" charset="-122"/>
              <a:cs typeface="楷体" panose="02010609060101010101" charset="-122"/>
              <a:sym typeface="+mn-ea"/>
            </a:endParaRPr>
          </a:p>
        </p:txBody>
      </p:sp>
      <p:sp>
        <p:nvSpPr>
          <p:cNvPr id="7"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9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9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9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一、判别模式比较</a:t>
            </a:r>
            <a:br>
              <a:rPr lang="zh-CN" altLang="en-US" sz="3600" b="1" dirty="0">
                <a:solidFill>
                  <a:srgbClr val="0070C0"/>
                </a:solidFill>
                <a:latin typeface="楷体" panose="02010609060101010101" charset="-122"/>
                <a:ea typeface="楷体" panose="02010609060101010101" charset="-122"/>
                <a:sym typeface="+mn-ea"/>
              </a:rPr>
            </a:br>
            <a:r>
              <a:rPr lang="zh-CN" altLang="en-US" sz="3600" b="1" dirty="0">
                <a:solidFill>
                  <a:srgbClr val="0070C0"/>
                </a:solidFill>
                <a:latin typeface="楷体" panose="02010609060101010101" charset="-122"/>
                <a:ea typeface="楷体" panose="02010609060101010101" charset="-122"/>
                <a:sym typeface="+mn-ea"/>
              </a:rPr>
              <a:t>二、失衡类型判别步骤</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129554" y="1183341"/>
            <a:ext cx="10525655" cy="5238974"/>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a:t>
            </a:fld>
            <a:endParaRPr lang="zh-CN" altLang="en-US" sz="2000" dirty="0">
              <a:solidFill>
                <a:schemeClr val="tx1"/>
              </a:solidFill>
            </a:endParaRPr>
          </a:p>
        </p:txBody>
      </p:sp>
      <p:sp>
        <p:nvSpPr>
          <p:cNvPr id="10" name="圆角矩形 9"/>
          <p:cNvSpPr/>
          <p:nvPr/>
        </p:nvSpPr>
        <p:spPr>
          <a:xfrm>
            <a:off x="2647392" y="1758611"/>
            <a:ext cx="8159236" cy="722630"/>
          </a:xfrm>
          <a:prstGeom prst="roundRect">
            <a:avLst/>
          </a:prstGeom>
          <a:solidFill>
            <a:schemeClr val="accent2">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3200" b="1" dirty="0">
                <a:latin typeface="楷体" panose="02010609060101010101" charset="-122"/>
                <a:ea typeface="楷体" panose="02010609060101010101" charset="-122"/>
                <a:cs typeface="楷体" panose="02010609060101010101" charset="-122"/>
                <a:sym typeface="+mn-ea"/>
              </a:rPr>
              <a:t>第一节 总供给与总需求概念探讨</a:t>
            </a:r>
          </a:p>
        </p:txBody>
      </p:sp>
      <p:sp>
        <p:nvSpPr>
          <p:cNvPr id="11" name="圆角矩形 10"/>
          <p:cNvSpPr/>
          <p:nvPr/>
        </p:nvSpPr>
        <p:spPr>
          <a:xfrm>
            <a:off x="2647392" y="3593961"/>
            <a:ext cx="8159236" cy="722630"/>
          </a:xfrm>
          <a:prstGeom prst="roundRect">
            <a:avLst/>
          </a:prstGeom>
          <a:solidFill>
            <a:schemeClr val="accent2">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spcBef>
                <a:spcPct val="0"/>
              </a:spcBef>
              <a:spcAft>
                <a:spcPct val="35000"/>
              </a:spcAft>
            </a:pPr>
            <a:r>
              <a:rPr lang="zh-CN" altLang="en-US" sz="3200" b="1" dirty="0">
                <a:latin typeface="楷体" panose="02010609060101010101" charset="-122"/>
                <a:ea typeface="楷体" panose="02010609060101010101" charset="-122"/>
                <a:sym typeface="+mn-ea"/>
              </a:rPr>
              <a:t>第三节 总供给与总需求平衡判别方法</a:t>
            </a:r>
          </a:p>
        </p:txBody>
      </p:sp>
      <p:sp>
        <p:nvSpPr>
          <p:cNvPr id="15" name="圆角矩形 14"/>
          <p:cNvSpPr/>
          <p:nvPr/>
        </p:nvSpPr>
        <p:spPr>
          <a:xfrm>
            <a:off x="2647392" y="4505382"/>
            <a:ext cx="8159236" cy="722630"/>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3200" b="1" dirty="0">
                <a:latin typeface="楷体" panose="02010609060101010101" charset="-122"/>
                <a:ea typeface="楷体" panose="02010609060101010101" charset="-122"/>
                <a:sym typeface="+mn-ea"/>
              </a:rPr>
              <a:t>第四节 中国总供给与总需求统计分析</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791" y="595281"/>
            <a:ext cx="1972024" cy="1972024"/>
          </a:xfrm>
          <a:prstGeom prst="rect">
            <a:avLst/>
          </a:prstGeom>
        </p:spPr>
      </p:pic>
      <p:sp>
        <p:nvSpPr>
          <p:cNvPr id="3" name="圆角矩形 14"/>
          <p:cNvSpPr/>
          <p:nvPr/>
        </p:nvSpPr>
        <p:spPr>
          <a:xfrm>
            <a:off x="2647392" y="2675611"/>
            <a:ext cx="8159236" cy="722630"/>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3200" b="1" dirty="0">
                <a:latin typeface="楷体" panose="02010609060101010101" charset="-122"/>
                <a:ea typeface="楷体" panose="02010609060101010101" charset="-122"/>
                <a:sym typeface="+mn-ea"/>
              </a:rPr>
              <a:t>第二节</a:t>
            </a:r>
            <a:r>
              <a:rPr lang="zh-CN" altLang="en-US" sz="3200" b="1" dirty="0">
                <a:latin typeface="楷体" panose="02010609060101010101" charset="-122"/>
                <a:ea typeface="楷体" panose="02010609060101010101" charset="-122"/>
                <a:cs typeface="楷体" panose="02010609060101010101" charset="-122"/>
                <a:sym typeface="+mn-ea"/>
              </a:rPr>
              <a:t>总供给与总需求统计测算方法</a:t>
            </a:r>
            <a:endParaRPr lang="zh-CN" altLang="en-US" sz="3200" b="1" dirty="0">
              <a:latin typeface="楷体" panose="02010609060101010101" charset="-122"/>
              <a:ea typeface="楷体" panose="02010609060101010101" charset="-122"/>
              <a:sym typeface="+mn-ea"/>
            </a:endParaRPr>
          </a:p>
        </p:txBody>
      </p:sp>
      <p:sp>
        <p:nvSpPr>
          <p:cNvPr id="8" name="Rectangle 2"/>
          <p:cNvSpPr txBox="1">
            <a:spLocks noChangeArrowheads="1"/>
          </p:cNvSpPr>
          <p:nvPr/>
        </p:nvSpPr>
        <p:spPr>
          <a:xfrm>
            <a:off x="1381771" y="158149"/>
            <a:ext cx="983274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b="1" dirty="0">
                <a:solidFill>
                  <a:schemeClr val="accent1">
                    <a:lumMod val="50000"/>
                  </a:schemeClr>
                </a:solidFill>
                <a:latin typeface="黑体" panose="02010609060101010101" pitchFamily="49" charset="-122"/>
                <a:ea typeface="黑体" panose="02010609060101010101" pitchFamily="49" charset="-122"/>
              </a:rPr>
              <a:t>本章内容</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82851" y="816425"/>
            <a:ext cx="11113770" cy="5584377"/>
          </a:xfrm>
          <a:prstGeom prst="rect">
            <a:avLst/>
          </a:prstGeom>
        </p:spPr>
        <p:txBody>
          <a:bodyPr wrap="square">
            <a:noAutofit/>
          </a:bodyPr>
          <a:lstStyle/>
          <a:p>
            <a:pPr marL="0" indent="252095" algn="just" defTabSz="266700">
              <a:lnSpc>
                <a:spcPct val="150000"/>
              </a:lnSpc>
              <a:spcAft>
                <a:spcPct val="0"/>
              </a:spcAf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（一）直接测算法</a:t>
            </a:r>
          </a:p>
          <a:p>
            <a:pPr marL="0" indent="252095" algn="just" defTabSz="266700">
              <a:lnSpc>
                <a:spcPct val="150000"/>
              </a:lnSpc>
              <a:spcAft>
                <a:spcPct val="0"/>
              </a:spcAft>
            </a:pPr>
            <a:r>
              <a:rPr lang="zh-CN" altLang="en-US" sz="2400" dirty="0">
                <a:latin typeface="华文楷体" panose="02010600040101010101" charset="-122"/>
                <a:ea typeface="华文楷体" panose="02010600040101010101" charset="-122"/>
                <a:cs typeface="华文楷体" panose="02010600040101010101" charset="-122"/>
              </a:rPr>
              <a:t>直接测算法是从社会总供给和总需求运行的客观过程出发，对国民经济核算中的有关总量指标进行加工调整，据以推算总供给和总需求规模，进而计算二者差额的一种方法。</a:t>
            </a:r>
            <a:endParaRPr lang="en-US" altLang="zh-CN" sz="2400" dirty="0">
              <a:latin typeface="华文楷体" panose="02010600040101010101" charset="-122"/>
              <a:ea typeface="华文楷体" panose="02010600040101010101" charset="-122"/>
              <a:cs typeface="华文楷体" panose="02010600040101010101" charset="-122"/>
            </a:endParaRPr>
          </a:p>
          <a:p>
            <a:pPr marL="0" indent="252095" algn="just" defTabSz="266700">
              <a:lnSpc>
                <a:spcPct val="150000"/>
              </a:lnSpc>
              <a:spcAft>
                <a:spcPct val="0"/>
              </a:spcAf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（二）间接判别法</a:t>
            </a:r>
            <a:endPar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sym typeface="+mn-ea"/>
            </a:endParaRPr>
          </a:p>
          <a:p>
            <a:pPr marL="0" indent="252095" algn="just" defTabSz="266700">
              <a:lnSpc>
                <a:spcPct val="150000"/>
              </a:lnSpc>
              <a:spcAft>
                <a:spcPct val="0"/>
              </a:spcAft>
            </a:pPr>
            <a:r>
              <a:rPr lang="en-US" altLang="zh-CN" sz="2400" dirty="0">
                <a:latin typeface="Times New Roman" panose="02020503050405090304" pitchFamily="18" charset="0"/>
                <a:ea typeface="华文楷体" panose="02010600040101010101" charset="-122"/>
                <a:cs typeface="Times New Roman" panose="02020503050405090304" pitchFamily="18" charset="0"/>
                <a:sym typeface="+mn-ea"/>
              </a:rPr>
              <a:t> </a:t>
            </a:r>
            <a:r>
              <a:rPr lang="en-US" altLang="zh-CN" sz="2400" dirty="0">
                <a:solidFill>
                  <a:schemeClr val="accent1"/>
                </a:solidFill>
                <a:latin typeface="Times New Roman" panose="02020503050405090304" pitchFamily="18" charset="0"/>
                <a:ea typeface="华文楷体" panose="02010600040101010101" charset="-122"/>
                <a:cs typeface="Times New Roman" panose="02020503050405090304" pitchFamily="18" charset="0"/>
                <a:sym typeface="+mn-ea"/>
              </a:rPr>
              <a:t> </a:t>
            </a:r>
            <a:r>
              <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sym typeface="+mn-ea"/>
              </a:rPr>
              <a:t>1.</a:t>
            </a:r>
            <a:r>
              <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sym typeface="+mn-ea"/>
              </a:rPr>
              <a:t>失业率。</a:t>
            </a:r>
            <a:r>
              <a:rPr lang="zh-CN" altLang="en-US" sz="2400" dirty="0">
                <a:latin typeface="华文楷体" panose="02010600040101010101" charset="-122"/>
                <a:ea typeface="华文楷体" panose="02010600040101010101" charset="-122"/>
                <a:cs typeface="华文楷体" panose="02010600040101010101" charset="-122"/>
                <a:sym typeface="+mn-ea"/>
              </a:rPr>
              <a:t>失业对供给和需求都有影响，但通常对总供给的影响更大。失业人数增减可以间接反映总供求的相对状况。</a:t>
            </a:r>
            <a:endParaRPr lang="en-US" altLang="zh-CN" sz="2400" dirty="0">
              <a:latin typeface="华文楷体" panose="02010600040101010101" charset="-122"/>
              <a:ea typeface="华文楷体" panose="02010600040101010101" charset="-122"/>
              <a:cs typeface="华文楷体" panose="02010600040101010101" charset="-122"/>
              <a:sym typeface="+mn-ea"/>
            </a:endParaRPr>
          </a:p>
          <a:p>
            <a:pPr marL="0" indent="252095" algn="just" defTabSz="266700">
              <a:lnSpc>
                <a:spcPct val="150000"/>
              </a:lnSpc>
              <a:spcAft>
                <a:spcPct val="0"/>
              </a:spcAft>
            </a:pPr>
            <a:r>
              <a:rPr lang="en-US" altLang="zh-CN" sz="2400" b="1" dirty="0">
                <a:latin typeface="Times New Roman" panose="02020503050405090304" pitchFamily="18" charset="0"/>
                <a:ea typeface="华文楷体" panose="02010600040101010101" charset="-122"/>
                <a:cs typeface="Times New Roman" panose="02020503050405090304" pitchFamily="18" charset="0"/>
                <a:sym typeface="+mn-ea"/>
              </a:rPr>
              <a:t> </a:t>
            </a:r>
            <a:r>
              <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sym typeface="+mn-ea"/>
              </a:rPr>
              <a:t> 2.</a:t>
            </a:r>
            <a:r>
              <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sym typeface="+mn-ea"/>
              </a:rPr>
              <a:t>利率变化。</a:t>
            </a:r>
            <a:r>
              <a:rPr lang="zh-CN" altLang="en-US" sz="2400" dirty="0">
                <a:latin typeface="华文楷体" panose="02010600040101010101" charset="-122"/>
                <a:ea typeface="华文楷体" panose="02010600040101010101" charset="-122"/>
                <a:cs typeface="华文楷体" panose="02010600040101010101" charset="-122"/>
                <a:sym typeface="+mn-ea"/>
              </a:rPr>
              <a:t>求大于供时，企业为扩大生产需要筹措资金，导致银行贷款利率提高。供大于求时，企业压缩生产规模，资金市场需求疲软，导致银行贷款利率降低。</a:t>
            </a:r>
            <a:r>
              <a:rPr lang="en-US" sz="2400" b="1" dirty="0">
                <a:latin typeface="Times New Roman" panose="02020503050405090304" pitchFamily="18" charset="0"/>
                <a:ea typeface="华文楷体" panose="02010600040101010101" charset="-122"/>
                <a:cs typeface="Times New Roman" panose="02020503050405090304" pitchFamily="18" charset="0"/>
                <a:sym typeface="+mn-ea"/>
              </a:rPr>
              <a:t>  </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r>
              <a:rPr kumimoji="1" lang="en-US" altLang="zh-CN" sz="2800" b="1"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p:txBody>
      </p:sp>
      <p:sp>
        <p:nvSpPr>
          <p:cNvPr id="8"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19</a:t>
            </a:fld>
            <a:endParaRPr lang="zh-CN" altLang="en-US" sz="2000" dirty="0">
              <a:solidFill>
                <a:schemeClr val="tx1"/>
              </a:solidFill>
            </a:endParaRPr>
          </a:p>
        </p:txBody>
      </p:sp>
      <p:sp>
        <p:nvSpPr>
          <p:cNvPr id="9"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一、判别模式比较</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65B71C-5B7C-D1A0-65B3-17D34D1B9AFB}"/>
            </a:ext>
          </a:extLst>
        </p:cNvPr>
        <p:cNvGrpSpPr/>
        <p:nvPr/>
      </p:nvGrpSpPr>
      <p:grpSpPr>
        <a:xfrm>
          <a:off x="0" y="0"/>
          <a:ext cx="0" cy="0"/>
          <a:chOff x="0" y="0"/>
          <a:chExt cx="0" cy="0"/>
        </a:xfrm>
      </p:grpSpPr>
      <p:sp>
        <p:nvSpPr>
          <p:cNvPr id="6" name="文本框 5">
            <a:extLst>
              <a:ext uri="{FF2B5EF4-FFF2-40B4-BE49-F238E27FC236}">
                <a16:creationId xmlns:a16="http://schemas.microsoft.com/office/drawing/2014/main" id="{C6B3B7BC-4EEB-C0E8-E242-269C2850D6F0}"/>
              </a:ext>
            </a:extLst>
          </p:cNvPr>
          <p:cNvSpPr txBox="1"/>
          <p:nvPr/>
        </p:nvSpPr>
        <p:spPr>
          <a:xfrm>
            <a:off x="782851" y="816425"/>
            <a:ext cx="11113770" cy="5584377"/>
          </a:xfrm>
          <a:prstGeom prst="rect">
            <a:avLst/>
          </a:prstGeom>
        </p:spPr>
        <p:txBody>
          <a:bodyPr wrap="square">
            <a:noAutofit/>
          </a:bodyPr>
          <a:lstStyle/>
          <a:p>
            <a:pPr marL="0" indent="252095" algn="just" defTabSz="266700">
              <a:lnSpc>
                <a:spcPct val="150000"/>
              </a:lnSpc>
              <a:spcAft>
                <a:spcPct val="0"/>
              </a:spcAft>
            </a:pPr>
            <a:r>
              <a:rPr lang="zh-CN" alt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sym typeface="+mn-ea"/>
              </a:rPr>
              <a:t> </a:t>
            </a:r>
            <a:r>
              <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sym typeface="+mn-ea"/>
              </a:rPr>
              <a:t>3.</a:t>
            </a:r>
            <a:r>
              <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sym typeface="+mn-ea"/>
              </a:rPr>
              <a:t>库存变动。</a:t>
            </a:r>
            <a:r>
              <a:rPr lang="zh-CN" altLang="en-US" sz="2400" dirty="0">
                <a:latin typeface="华文楷体" panose="02010600040101010101" charset="-122"/>
                <a:ea typeface="华文楷体" panose="02010600040101010101" charset="-122"/>
                <a:cs typeface="华文楷体" panose="02010600040101010101" charset="-122"/>
                <a:sym typeface="+mn-ea"/>
              </a:rPr>
              <a:t>供大于求或供非所求时，积压滞销的产品会增加库存量，且短期内难以化解。供不应求时，动用商品库存弥补供给缺口，库存量大幅下降。粮食、矿石和能源等大宗商品的库存和储备变动，是反映社会总供求是否失衡的敏感指标。</a:t>
            </a:r>
            <a:endParaRPr lang="en-US" altLang="zh-CN" sz="2400" dirty="0">
              <a:latin typeface="华文楷体" panose="02010600040101010101" charset="-122"/>
              <a:ea typeface="华文楷体" panose="02010600040101010101" charset="-122"/>
              <a:cs typeface="华文楷体" panose="02010600040101010101" charset="-122"/>
              <a:sym typeface="+mn-ea"/>
            </a:endParaRPr>
          </a:p>
          <a:p>
            <a:pPr marL="0" indent="252095" algn="just" defTabSz="266700">
              <a:lnSpc>
                <a:spcPct val="150000"/>
              </a:lnSpc>
              <a:spcAft>
                <a:spcPct val="0"/>
              </a:spcAft>
            </a:pPr>
            <a:r>
              <a:rPr lang="en-US" altLang="zh-CN" sz="2400" b="1" dirty="0">
                <a:latin typeface="Times New Roman" panose="02020503050405090304" pitchFamily="18" charset="0"/>
                <a:ea typeface="华文楷体" panose="02010600040101010101" charset="-122"/>
                <a:cs typeface="Times New Roman" panose="02020503050405090304" pitchFamily="18" charset="0"/>
                <a:sym typeface="+mn-ea"/>
              </a:rPr>
              <a:t> </a:t>
            </a:r>
            <a:r>
              <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sym typeface="+mn-ea"/>
              </a:rPr>
              <a:t>4.</a:t>
            </a:r>
            <a:r>
              <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sym typeface="+mn-ea"/>
              </a:rPr>
              <a:t>货币流通量。</a:t>
            </a:r>
            <a:r>
              <a:rPr lang="zh-CN" altLang="en-US" sz="2400" dirty="0">
                <a:latin typeface="华文楷体" panose="02010600040101010101" charset="-122"/>
                <a:ea typeface="华文楷体" panose="02010600040101010101" charset="-122"/>
                <a:cs typeface="华文楷体" panose="02010600040101010101" charset="-122"/>
                <a:sym typeface="+mn-ea"/>
              </a:rPr>
              <a:t>在货币流通速度稳定的条件下，通过银行信用和财政收支的运作，流通中的货币量决定社会总需求，进而影响总供求平衡。</a:t>
            </a:r>
            <a:endParaRPr lang="en-US" altLang="zh-CN" sz="2400" dirty="0">
              <a:latin typeface="华文楷体" panose="02010600040101010101" charset="-122"/>
              <a:ea typeface="华文楷体" panose="02010600040101010101" charset="-122"/>
              <a:cs typeface="华文楷体" panose="02010600040101010101" charset="-122"/>
              <a:sym typeface="+mn-ea"/>
            </a:endParaRPr>
          </a:p>
          <a:p>
            <a:pPr marL="0" indent="252095" algn="just" defTabSz="266700">
              <a:lnSpc>
                <a:spcPct val="150000"/>
              </a:lnSpc>
              <a:spcAft>
                <a:spcPct val="0"/>
              </a:spcAft>
            </a:pPr>
            <a:r>
              <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sym typeface="+mn-ea"/>
              </a:rPr>
              <a:t>5.</a:t>
            </a:r>
            <a:r>
              <a:rPr lang="zh-CN" altLang="en-US" sz="2400" b="1" dirty="0">
                <a:solidFill>
                  <a:schemeClr val="accent1"/>
                </a:solidFill>
                <a:latin typeface="华文楷体" panose="02010600040101010101" charset="-122"/>
                <a:ea typeface="华文楷体" panose="02010600040101010101" charset="-122"/>
                <a:cs typeface="Times New Roman" panose="02020503050405090304" pitchFamily="18" charset="0"/>
                <a:sym typeface="+mn-ea"/>
              </a:rPr>
              <a:t>通货膨胀（紧缩）率</a:t>
            </a:r>
            <a:r>
              <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sym typeface="+mn-ea"/>
              </a:rPr>
              <a:t>。</a:t>
            </a:r>
            <a:r>
              <a:rPr lang="zh-CN" altLang="en-US" sz="2400" dirty="0">
                <a:latin typeface="华文楷体" panose="02010600040101010101" charset="-122"/>
                <a:ea typeface="华文楷体" panose="02010600040101010101" charset="-122"/>
                <a:cs typeface="华文楷体" panose="02010600040101010101" charset="-122"/>
                <a:sym typeface="+mn-ea"/>
              </a:rPr>
              <a:t>如发生明显的通货膨胀或者通货紧缩，均意味着总供求失衡。物价指数是反映一般价格水平变动的核心指标，也是监测通货膨胀的有力工具。</a:t>
            </a:r>
            <a:endParaRPr lang="zh-CN" altLang="en-US" sz="2400" dirty="0">
              <a:latin typeface="华文楷体" panose="02010600040101010101" charset="-122"/>
              <a:ea typeface="华文楷体" panose="02010600040101010101" charset="-122"/>
              <a:cs typeface="华文楷体" panose="02010600040101010101" charset="-122"/>
            </a:endParaRPr>
          </a:p>
          <a:p>
            <a:pPr marL="0" indent="252095" algn="just" defTabSz="266700">
              <a:lnSpc>
                <a:spcPct val="150000"/>
              </a:lnSpc>
              <a:spcAft>
                <a:spcPct val="0"/>
              </a:spcAft>
            </a:pPr>
            <a:r>
              <a:rPr lang="en-US" sz="2400" b="1" dirty="0">
                <a:latin typeface="Times New Roman" panose="02020503050405090304" pitchFamily="18" charset="0"/>
                <a:ea typeface="华文楷体" panose="02010600040101010101" charset="-122"/>
                <a:cs typeface="Times New Roman" panose="02020503050405090304" pitchFamily="18" charset="0"/>
                <a:sym typeface="+mn-ea"/>
              </a:rPr>
              <a:t>  </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13315" name="Rectangle 5">
            <a:extLst>
              <a:ext uri="{FF2B5EF4-FFF2-40B4-BE49-F238E27FC236}">
                <a16:creationId xmlns:a16="http://schemas.microsoft.com/office/drawing/2014/main" id="{38F4F484-2A27-1205-A2EC-2687DB6DC0DE}"/>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3" name="Rectangle 5">
            <a:extLst>
              <a:ext uri="{FF2B5EF4-FFF2-40B4-BE49-F238E27FC236}">
                <a16:creationId xmlns:a16="http://schemas.microsoft.com/office/drawing/2014/main" id="{DBFABBE0-82FC-7A9F-CC9B-EF91DCBFE758}"/>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r>
              <a:rPr kumimoji="1" lang="en-US" altLang="zh-CN" sz="2800" b="1"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p:txBody>
      </p:sp>
      <p:sp>
        <p:nvSpPr>
          <p:cNvPr id="8" name="灯片编号占位符 6">
            <a:extLst>
              <a:ext uri="{FF2B5EF4-FFF2-40B4-BE49-F238E27FC236}">
                <a16:creationId xmlns:a16="http://schemas.microsoft.com/office/drawing/2014/main" id="{DA654FE0-4450-2CC6-9982-9503751A749B}"/>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20</a:t>
            </a:fld>
            <a:endParaRPr lang="zh-CN" altLang="en-US" sz="2000" dirty="0">
              <a:solidFill>
                <a:schemeClr val="tx1"/>
              </a:solidFill>
            </a:endParaRPr>
          </a:p>
        </p:txBody>
      </p:sp>
      <p:sp>
        <p:nvSpPr>
          <p:cNvPr id="9" name="Rectangle 4" descr="浅色上对角线">
            <a:extLst>
              <a:ext uri="{FF2B5EF4-FFF2-40B4-BE49-F238E27FC236}">
                <a16:creationId xmlns:a16="http://schemas.microsoft.com/office/drawing/2014/main" id="{EFA710B0-F003-EE69-C70C-B955084D63CC}"/>
              </a:ext>
            </a:extLst>
          </p:cNvPr>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一、判别模式比较</a:t>
            </a:r>
          </a:p>
        </p:txBody>
      </p:sp>
    </p:spTree>
    <p:extLst>
      <p:ext uri="{BB962C8B-B14F-4D97-AF65-F5344CB8AC3E}">
        <p14:creationId xmlns:p14="http://schemas.microsoft.com/office/powerpoint/2010/main" val="13015462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r>
              <a:rPr kumimoji="1" lang="en-US" altLang="zh-CN" sz="2800" b="1"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861590" y="771525"/>
            <a:ext cx="10518141" cy="5847484"/>
          </a:xfrm>
          <a:prstGeom prst="rect">
            <a:avLst/>
          </a:prstGeom>
        </p:spPr>
        <p:txBody>
          <a:bodyPr wrap="square">
            <a:noAutofit/>
          </a:bodyPr>
          <a:lstStyle/>
          <a:p>
            <a:pPr marL="0" indent="252095" algn="just" defTabSz="266700">
              <a:lnSpc>
                <a:spcPct val="150000"/>
              </a:lnSpc>
              <a:spcAft>
                <a:spcPct val="0"/>
              </a:spcAft>
            </a:pPr>
            <a:r>
              <a:rPr lang="en-US" altLang="zh-CN" sz="2200" b="1" dirty="0">
                <a:latin typeface="华文楷体" panose="02010600040101010101" charset="-122"/>
                <a:ea typeface="华文楷体" panose="02010600040101010101" charset="-122"/>
                <a:cs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（三）优缺点比较</a:t>
            </a:r>
            <a:endParaRPr lang="zh-CN" altLang="en-US" sz="2200" b="1" dirty="0">
              <a:solidFill>
                <a:schemeClr val="accent2"/>
              </a:solidFill>
              <a:latin typeface="华文楷体" panose="02010600040101010101" charset="-122"/>
              <a:ea typeface="华文楷体" panose="02010600040101010101" charset="-122"/>
              <a:cs typeface="华文楷体" panose="02010600040101010101" charset="-122"/>
            </a:endParaRPr>
          </a:p>
          <a:p>
            <a:pPr marL="0" indent="252095" algn="just" defTabSz="266700">
              <a:lnSpc>
                <a:spcPct val="150000"/>
              </a:lnSpc>
              <a:spcAft>
                <a:spcPct val="0"/>
              </a:spcAft>
            </a:pPr>
            <a:r>
              <a:rPr lang="en-US" altLang="zh-CN" sz="2200" dirty="0">
                <a:latin typeface="华文楷体" panose="02010600040101010101" charset="-122"/>
                <a:ea typeface="华文楷体" panose="02010600040101010101" charset="-122"/>
                <a:cs typeface="华文楷体" panose="02010600040101010101" charset="-122"/>
              </a:rPr>
              <a:t>   </a:t>
            </a:r>
            <a:r>
              <a:rPr lang="en-US" altLang="zh-CN" sz="2200" dirty="0">
                <a:solidFill>
                  <a:schemeClr val="accent1"/>
                </a:solidFill>
                <a:latin typeface="华文楷体" panose="02010600040101010101" charset="-122"/>
                <a:ea typeface="华文楷体" panose="02010600040101010101" charset="-122"/>
                <a:cs typeface="华文楷体" panose="02010600040101010101" charset="-122"/>
              </a:rPr>
              <a:t> </a:t>
            </a:r>
            <a:r>
              <a:rPr lang="en-US" sz="22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1.</a:t>
            </a:r>
            <a:r>
              <a:rPr lang="zh-CN" altLang="en-US" sz="2200" b="1" dirty="0">
                <a:solidFill>
                  <a:schemeClr val="accent1"/>
                </a:solidFill>
                <a:latin typeface="华文楷体" panose="02010600040101010101" charset="-122"/>
                <a:ea typeface="华文楷体" panose="02010600040101010101" charset="-122"/>
                <a:cs typeface="华文楷体" panose="02010600040101010101" charset="-122"/>
              </a:rPr>
              <a:t>直接测算法</a:t>
            </a:r>
            <a:endParaRPr lang="zh-CN" altLang="en-US" sz="2200" dirty="0">
              <a:solidFill>
                <a:schemeClr val="accent1"/>
              </a:solidFill>
              <a:latin typeface="华文楷体" panose="02010600040101010101" charset="-122"/>
              <a:ea typeface="华文楷体" panose="02010600040101010101" charset="-122"/>
              <a:cs typeface="华文楷体" panose="02010600040101010101" charset="-122"/>
            </a:endParaRPr>
          </a:p>
          <a:p>
            <a:pPr marL="0" indent="252095" algn="just" defTabSz="266700">
              <a:lnSpc>
                <a:spcPct val="150000"/>
              </a:lnSpc>
              <a:spcAft>
                <a:spcPct val="0"/>
              </a:spcAft>
            </a:pPr>
            <a:r>
              <a:rPr lang="en-US" altLang="zh-CN" sz="2200" dirty="0">
                <a:latin typeface="华文楷体" panose="02010600040101010101" charset="-122"/>
                <a:ea typeface="华文楷体" panose="02010600040101010101" charset="-122"/>
                <a:cs typeface="华文楷体" panose="02010600040101010101" charset="-122"/>
              </a:rPr>
              <a:t>   </a:t>
            </a:r>
            <a:r>
              <a:rPr lang="zh-CN" altLang="en-US" sz="2200" dirty="0">
                <a:latin typeface="华文楷体" panose="02010600040101010101" charset="-122"/>
                <a:ea typeface="华文楷体" panose="02010600040101010101" charset="-122"/>
                <a:cs typeface="华文楷体" panose="02010600040101010101" charset="-122"/>
              </a:rPr>
              <a:t>优点：能直接认识总供给与总需求的规模，明确总供求的数量缺口，为评判宏观经济运行是否达到整体平衡提供有力参考。</a:t>
            </a:r>
            <a:endParaRPr lang="en-US" altLang="zh-CN" sz="2200" dirty="0">
              <a:latin typeface="华文楷体" panose="02010600040101010101" charset="-122"/>
              <a:ea typeface="华文楷体" panose="02010600040101010101" charset="-122"/>
              <a:cs typeface="华文楷体" panose="02010600040101010101" charset="-122"/>
            </a:endParaRPr>
          </a:p>
          <a:p>
            <a:pPr marL="0" indent="252095" algn="just" defTabSz="266700">
              <a:lnSpc>
                <a:spcPct val="150000"/>
              </a:lnSpc>
              <a:spcAft>
                <a:spcPct val="0"/>
              </a:spcAft>
            </a:pPr>
            <a:r>
              <a:rPr lang="zh-CN" altLang="en-US" sz="2200" dirty="0">
                <a:latin typeface="华文楷体" panose="02010600040101010101" charset="-122"/>
                <a:ea typeface="华文楷体" panose="02010600040101010101" charset="-122"/>
                <a:cs typeface="华文楷体" panose="02010600040101010101" charset="-122"/>
              </a:rPr>
              <a:t>   缺点：需要利用国民核算提供的有关指标做细致推算和调整，处理难度较大；测算所需的部分信息难以获取，不得不舍弃或粗略估算，可操行性和可靠性受到损害。</a:t>
            </a:r>
          </a:p>
          <a:p>
            <a:pPr marL="0" indent="252095" algn="just" defTabSz="266700">
              <a:lnSpc>
                <a:spcPct val="150000"/>
              </a:lnSpc>
              <a:spcAft>
                <a:spcPct val="0"/>
              </a:spcAft>
            </a:pPr>
            <a:r>
              <a:rPr lang="en-US" altLang="zh-CN" sz="2200" b="1" dirty="0">
                <a:latin typeface="华文楷体" panose="02010600040101010101" charset="-122"/>
                <a:ea typeface="华文楷体" panose="02010600040101010101" charset="-122"/>
                <a:cs typeface="华文楷体" panose="02010600040101010101" charset="-122"/>
                <a:sym typeface="+mn-ea"/>
              </a:rPr>
              <a:t>  </a:t>
            </a:r>
            <a:r>
              <a:rPr lang="en-US" altLang="zh-CN" sz="2200" b="1" dirty="0">
                <a:solidFill>
                  <a:schemeClr val="accent1"/>
                </a:solidFill>
                <a:latin typeface="华文楷体" panose="02010600040101010101" charset="-122"/>
                <a:ea typeface="华文楷体" panose="02010600040101010101" charset="-122"/>
                <a:cs typeface="华文楷体" panose="02010600040101010101" charset="-122"/>
                <a:sym typeface="+mn-ea"/>
              </a:rPr>
              <a:t> </a:t>
            </a:r>
            <a:r>
              <a:rPr lang="en-US" altLang="zh-CN" sz="22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sym typeface="+mn-ea"/>
              </a:rPr>
              <a:t> </a:t>
            </a:r>
            <a:r>
              <a:rPr lang="en-US" sz="22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sym typeface="+mn-ea"/>
              </a:rPr>
              <a:t>2.</a:t>
            </a:r>
            <a:r>
              <a:rPr lang="zh-CN" altLang="en-US" sz="2200" b="1" dirty="0">
                <a:solidFill>
                  <a:schemeClr val="accent1"/>
                </a:solidFill>
                <a:latin typeface="华文楷体" panose="02010600040101010101" charset="-122"/>
                <a:ea typeface="华文楷体" panose="02010600040101010101" charset="-122"/>
                <a:cs typeface="华文楷体" panose="02010600040101010101" charset="-122"/>
                <a:sym typeface="+mn-ea"/>
              </a:rPr>
              <a:t>间接判断法</a:t>
            </a:r>
            <a:endParaRPr lang="zh-CN" altLang="en-US" sz="2200" b="1" dirty="0">
              <a:solidFill>
                <a:schemeClr val="accent1"/>
              </a:solidFill>
              <a:latin typeface="华文楷体" panose="02010600040101010101" charset="-122"/>
              <a:ea typeface="华文楷体" panose="02010600040101010101" charset="-122"/>
              <a:cs typeface="华文楷体" panose="02010600040101010101" charset="-122"/>
            </a:endParaRPr>
          </a:p>
          <a:p>
            <a:pPr marL="0" indent="252095" algn="just" defTabSz="266700">
              <a:lnSpc>
                <a:spcPct val="150000"/>
              </a:lnSpc>
              <a:spcAft>
                <a:spcPct val="0"/>
              </a:spcAft>
            </a:pPr>
            <a:r>
              <a:rPr lang="en-US" altLang="zh-CN" sz="2200" dirty="0">
                <a:latin typeface="华文楷体" panose="02010600040101010101" charset="-122"/>
                <a:ea typeface="华文楷体" panose="02010600040101010101" charset="-122"/>
                <a:cs typeface="华文楷体" panose="02010600040101010101" charset="-122"/>
                <a:sym typeface="+mn-ea"/>
              </a:rPr>
              <a:t>   </a:t>
            </a:r>
            <a:r>
              <a:rPr lang="zh-CN" altLang="en-US" sz="2200" dirty="0">
                <a:latin typeface="华文楷体" panose="02010600040101010101" charset="-122"/>
                <a:ea typeface="华文楷体" panose="02010600040101010101" charset="-122"/>
                <a:cs typeface="华文楷体" panose="02010600040101010101" charset="-122"/>
                <a:sym typeface="+mn-ea"/>
              </a:rPr>
              <a:t>优点：灵活、迅速、易于操作。</a:t>
            </a:r>
            <a:endParaRPr lang="en-US" altLang="zh-CN" sz="2200" dirty="0">
              <a:latin typeface="华文楷体" panose="02010600040101010101" charset="-122"/>
              <a:ea typeface="华文楷体" panose="02010600040101010101" charset="-122"/>
              <a:cs typeface="华文楷体" panose="02010600040101010101" charset="-122"/>
              <a:sym typeface="+mn-ea"/>
            </a:endParaRPr>
          </a:p>
          <a:p>
            <a:pPr marL="0" indent="252095" algn="just" defTabSz="266700">
              <a:lnSpc>
                <a:spcPct val="150000"/>
              </a:lnSpc>
              <a:spcAft>
                <a:spcPct val="0"/>
              </a:spcAft>
            </a:pPr>
            <a:r>
              <a:rPr lang="zh-CN" altLang="en-US" sz="2200" dirty="0">
                <a:latin typeface="华文楷体" panose="02010600040101010101" charset="-122"/>
                <a:ea typeface="华文楷体" panose="02010600040101010101" charset="-122"/>
                <a:cs typeface="华文楷体" panose="02010600040101010101" charset="-122"/>
                <a:sym typeface="+mn-ea"/>
              </a:rPr>
              <a:t>   缺点：一是完全主观，容易导致误判；二是无力量化揭示其失衡程度，无法为政策制定者把握调控力度提供明确支持；三是此类方法的有效使用，以存在发育成熟且运行规范的市场为前提，并非所有经济体的任意时期均能应用。</a:t>
            </a:r>
            <a:endParaRPr lang="zh-CN" altLang="en-US" sz="2200" dirty="0">
              <a:latin typeface="华文楷体" panose="02010600040101010101" charset="-122"/>
              <a:ea typeface="华文楷体" panose="02010600040101010101" charset="-122"/>
              <a:cs typeface="华文楷体" panose="02010600040101010101" charset="-122"/>
            </a:endParaRPr>
          </a:p>
        </p:txBody>
      </p:sp>
      <p:sp>
        <p:nvSpPr>
          <p:cNvPr id="7"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21</a:t>
            </a:fld>
            <a:endParaRPr lang="zh-CN" altLang="en-US" sz="2000" dirty="0">
              <a:solidFill>
                <a:schemeClr val="tx1"/>
              </a:solidFill>
            </a:endParaRPr>
          </a:p>
        </p:txBody>
      </p:sp>
      <p:sp>
        <p:nvSpPr>
          <p:cNvPr id="8"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一、判别模式比较</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756816" y="856615"/>
            <a:ext cx="11164570" cy="5557520"/>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auto" hangingPunct="1">
              <a:lnSpc>
                <a:spcPct val="150000"/>
              </a:lnSpc>
              <a:spcBef>
                <a:spcPct val="50000"/>
              </a:spcBef>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（一）判断是否失衡及程度</a:t>
            </a:r>
            <a:endPar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endParaRPr>
          </a:p>
          <a:p>
            <a:pPr eaLnBrk="1" fontAlgn="auto" hangingPunct="1">
              <a:lnSpc>
                <a:spcPct val="150000"/>
              </a:lnSpc>
              <a:spcBef>
                <a:spcPct val="50000"/>
              </a:spcBef>
            </a:pPr>
            <a:r>
              <a:rPr lang="zh-CN" altLang="en-US" sz="2200" dirty="0">
                <a:latin typeface="Times New Roman" panose="02020503050405090304" pitchFamily="18" charset="0"/>
                <a:ea typeface="华文楷体" panose="02010600040101010101" charset="-122"/>
                <a:cs typeface="Times New Roman" panose="02020503050405090304" pitchFamily="18" charset="0"/>
              </a:rPr>
              <a:t>    利用直接测算法，分别对总供给和总需求进行统计测算，计算供求差率：</a:t>
            </a:r>
            <a:endParaRPr lang="en-US" altLang="zh-CN" sz="2200" dirty="0">
              <a:latin typeface="Times New Roman" panose="02020503050405090304" pitchFamily="18" charset="0"/>
              <a:ea typeface="华文楷体" panose="02010600040101010101" charset="-122"/>
              <a:cs typeface="Times New Roman" panose="02020503050405090304" pitchFamily="18" charset="0"/>
            </a:endParaRPr>
          </a:p>
          <a:p>
            <a:pPr algn="ctr" eaLnBrk="1" fontAlgn="auto" hangingPunct="1">
              <a:lnSpc>
                <a:spcPct val="150000"/>
              </a:lnSpc>
              <a:spcBef>
                <a:spcPct val="50000"/>
              </a:spcBef>
            </a:pPr>
            <a:r>
              <a:rPr lang="en" altLang="zh-CN" sz="2200" dirty="0">
                <a:latin typeface="Times New Roman" panose="02020503050405090304" pitchFamily="18" charset="0"/>
                <a:ea typeface="华文楷体" panose="02010600040101010101" charset="-122"/>
                <a:cs typeface="Times New Roman" panose="02020503050405090304" pitchFamily="18" charset="0"/>
              </a:rPr>
              <a:t>R</a:t>
            </a:r>
            <a:r>
              <a:rPr lang="en" altLang="zh-CN" sz="2200" baseline="-25000" dirty="0">
                <a:latin typeface="Times New Roman" panose="02020503050405090304" pitchFamily="18" charset="0"/>
                <a:ea typeface="华文楷体" panose="02010600040101010101" charset="-122"/>
                <a:cs typeface="Times New Roman" panose="02020503050405090304" pitchFamily="18" charset="0"/>
              </a:rPr>
              <a:t>SD</a:t>
            </a:r>
            <a:r>
              <a:rPr lang="en" altLang="zh-CN" sz="2200" dirty="0">
                <a:latin typeface="Times New Roman" panose="02020503050405090304" pitchFamily="18" charset="0"/>
                <a:ea typeface="华文楷体" panose="02010600040101010101" charset="-122"/>
                <a:cs typeface="Times New Roman" panose="02020503050405090304" pitchFamily="18" charset="0"/>
              </a:rPr>
              <a:t>=(AD</a:t>
            </a:r>
            <a:r>
              <a:rPr lang="zh-CN" altLang="en" sz="2200" dirty="0">
                <a:latin typeface="Times New Roman" panose="02020503050405090304" pitchFamily="18" charset="0"/>
                <a:ea typeface="华文楷体" panose="02010600040101010101" charset="-122"/>
                <a:cs typeface="Times New Roman" panose="02020503050405090304" pitchFamily="18" charset="0"/>
              </a:rPr>
              <a:t>－</a:t>
            </a:r>
            <a:r>
              <a:rPr lang="en" altLang="zh-CN" sz="2200" dirty="0">
                <a:latin typeface="Times New Roman" panose="02020503050405090304" pitchFamily="18" charset="0"/>
                <a:ea typeface="华文楷体" panose="02010600040101010101" charset="-122"/>
                <a:cs typeface="Times New Roman" panose="02020503050405090304" pitchFamily="18" charset="0"/>
              </a:rPr>
              <a:t>AS)/ AS×100% </a:t>
            </a:r>
          </a:p>
          <a:p>
            <a:pPr eaLnBrk="1" hangingPunct="1">
              <a:lnSpc>
                <a:spcPct val="150000"/>
              </a:lnSpc>
              <a:spcBef>
                <a:spcPct val="50000"/>
              </a:spcBef>
            </a:pPr>
            <a:r>
              <a:rPr lang="zh-CN" altLang="en-US" sz="2400" dirty="0">
                <a:latin typeface="STKaiti" panose="02010600040101010101" pitchFamily="2" charset="-122"/>
                <a:ea typeface="STKaiti" panose="02010600040101010101" pitchFamily="2" charset="-122"/>
              </a:rPr>
              <a:t>     判别是否存在总供求失衡时，比起易受经济总量影响的供求差额，供求差率是更为稳定的判别工具。一般认为，供求差率的绝对值小于等于</a:t>
            </a:r>
            <a:r>
              <a:rPr lang="en-US" altLang="zh-CN" sz="2400" dirty="0">
                <a:latin typeface="STKaiti" panose="02010600040101010101" pitchFamily="2" charset="-122"/>
                <a:ea typeface="STKaiti" panose="02010600040101010101" pitchFamily="2" charset="-122"/>
              </a:rPr>
              <a:t>5%</a:t>
            </a:r>
            <a:r>
              <a:rPr lang="zh-CN" altLang="en-US" sz="2400" dirty="0">
                <a:latin typeface="STKaiti" panose="02010600040101010101" pitchFamily="2" charset="-122"/>
                <a:ea typeface="STKaiti" panose="02010600040101010101" pitchFamily="2" charset="-122"/>
              </a:rPr>
              <a:t>时，即可视为总供求基本平衡，且取值越接近</a:t>
            </a:r>
            <a:r>
              <a:rPr lang="en-US" altLang="zh-CN" sz="2400" dirty="0">
                <a:latin typeface="STKaiti" panose="02010600040101010101" pitchFamily="2" charset="-122"/>
                <a:ea typeface="STKaiti" panose="02010600040101010101" pitchFamily="2" charset="-122"/>
              </a:rPr>
              <a:t>0</a:t>
            </a:r>
            <a:r>
              <a:rPr lang="zh-CN" altLang="en-US" sz="2400" dirty="0">
                <a:latin typeface="STKaiti" panose="02010600040101010101" pitchFamily="2" charset="-122"/>
                <a:ea typeface="STKaiti" panose="02010600040101010101" pitchFamily="2" charset="-122"/>
              </a:rPr>
              <a:t>，总供求就越平衡。供求差率绝对值超过</a:t>
            </a:r>
            <a:r>
              <a:rPr lang="en-US" altLang="zh-CN" sz="2400" dirty="0">
                <a:latin typeface="STKaiti" panose="02010600040101010101" pitchFamily="2" charset="-122"/>
                <a:ea typeface="STKaiti" panose="02010600040101010101" pitchFamily="2" charset="-122"/>
              </a:rPr>
              <a:t>5%</a:t>
            </a:r>
            <a:r>
              <a:rPr lang="zh-CN" altLang="en-US" sz="2400" dirty="0">
                <a:latin typeface="STKaiti" panose="02010600040101010101" pitchFamily="2" charset="-122"/>
                <a:ea typeface="STKaiti" panose="02010600040101010101" pitchFamily="2" charset="-122"/>
              </a:rPr>
              <a:t>时，可视为总供求失衡，绝对值偏离</a:t>
            </a:r>
            <a:r>
              <a:rPr lang="en-US" altLang="zh-CN" sz="2400" dirty="0">
                <a:latin typeface="STKaiti" panose="02010600040101010101" pitchFamily="2" charset="-122"/>
                <a:ea typeface="STKaiti" panose="02010600040101010101" pitchFamily="2" charset="-122"/>
              </a:rPr>
              <a:t>5%</a:t>
            </a:r>
            <a:r>
              <a:rPr lang="zh-CN" altLang="en-US" sz="2400" dirty="0">
                <a:latin typeface="STKaiti" panose="02010600040101010101" pitchFamily="2" charset="-122"/>
                <a:ea typeface="STKaiti" panose="02010600040101010101" pitchFamily="2" charset="-122"/>
              </a:rPr>
              <a:t>越远则总供求失衡越严重。</a:t>
            </a:r>
          </a:p>
          <a:p>
            <a:pPr algn="ctr" eaLnBrk="1" fontAlgn="auto" hangingPunct="1">
              <a:lnSpc>
                <a:spcPct val="150000"/>
              </a:lnSpc>
              <a:spcBef>
                <a:spcPct val="50000"/>
              </a:spcBef>
            </a:pPr>
            <a:endParaRPr lang="zh-CN" altLang="en-US" sz="2200" dirty="0">
              <a:latin typeface="Times New Roman" panose="02020503050405090304" pitchFamily="18" charset="0"/>
              <a:ea typeface="华文楷体" panose="02010600040101010101" charset="-122"/>
              <a:cs typeface="Times New Roman" panose="02020503050405090304" pitchFamily="18" charset="0"/>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22</a:t>
            </a:fld>
            <a:endParaRPr lang="zh-CN" altLang="en-US" sz="2000" dirty="0">
              <a:solidFill>
                <a:schemeClr val="tx1"/>
              </a:solidFill>
            </a:endParaRPr>
          </a:p>
        </p:txBody>
      </p:sp>
      <p:sp>
        <p:nvSpPr>
          <p:cNvPr id="7"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二、失衡类型判别步骤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622831" y="897774"/>
            <a:ext cx="11329670" cy="518714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indent="609600" eaLnBrk="1" fontAlgn="auto" hangingPunct="1">
              <a:lnSpc>
                <a:spcPct val="150000"/>
              </a:lnSpc>
              <a:spcBef>
                <a:spcPts val="0"/>
              </a:spcBef>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（二）剖析失衡特征与类型</a:t>
            </a:r>
            <a:endParaRPr lang="zh-CN" altLang="en-US" sz="2800" dirty="0">
              <a:solidFill>
                <a:schemeClr val="accent2"/>
              </a:solidFill>
              <a:latin typeface="华文楷体" panose="02010600040101010101" charset="-122"/>
              <a:ea typeface="华文楷体" panose="02010600040101010101" charset="-122"/>
              <a:cs typeface="华文楷体" panose="02010600040101010101" charset="-122"/>
            </a:endParaRPr>
          </a:p>
          <a:p>
            <a:pPr indent="609600" eaLnBrk="1" fontAlgn="auto" hangingPunct="1">
              <a:lnSpc>
                <a:spcPct val="150000"/>
              </a:lnSpc>
              <a:spcBef>
                <a:spcPts val="0"/>
              </a:spcBef>
              <a:extLst>
                <a:ext uri="{35155182-B16C-46BC-9424-99874614C6A1}">
                  <wpsdc:indentchars xmlns="" xmlns:wpsdc="http://www.wps.cn/officeDocument/2017/drawingmlCustomData" val="200" checksum="4158780845"/>
                </a:ext>
              </a:extLst>
            </a:pPr>
            <a:r>
              <a:rPr 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1.</a:t>
            </a:r>
            <a:r>
              <a:rPr lang="zh-CN" alt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总需求大于总供给时，进一步判断有无经济停滞</a:t>
            </a:r>
            <a:endParaRPr lang="en-US" altLang="zh-CN" sz="2400" dirty="0">
              <a:latin typeface="Times New Roman" panose="02020503050405090304" pitchFamily="18" charset="0"/>
              <a:ea typeface="华文楷体" panose="02010600040101010101" charset="-122"/>
              <a:cs typeface="Times New Roman" panose="02020503050405090304" pitchFamily="18" charset="0"/>
            </a:endParaRPr>
          </a:p>
          <a:p>
            <a:pPr indent="609600" eaLnBrk="1" fontAlgn="auto" hangingPunct="1">
              <a:lnSpc>
                <a:spcPct val="150000"/>
              </a:lnSpc>
              <a:spcBef>
                <a:spcPts val="0"/>
              </a:spcBef>
              <a:extLst>
                <a:ext uri="{35155182-B16C-46BC-9424-99874614C6A1}">
                  <wpsdc:indentchars xmlns="" xmlns:wpsdc="http://www.wps.cn/officeDocument/2017/drawingmlCustomData" val="200" checksum="4158780845"/>
                </a:ext>
              </a:extLst>
            </a:pPr>
            <a:r>
              <a:rPr lang="zh-CN" altLang="en-US" sz="2400" dirty="0">
                <a:latin typeface="Times New Roman" panose="02020503050405090304" pitchFamily="18" charset="0"/>
                <a:ea typeface="华文楷体" panose="02010600040101010101" charset="-122"/>
                <a:cs typeface="Times New Roman" panose="02020503050405090304" pitchFamily="18" charset="0"/>
              </a:rPr>
              <a:t>总需求大于总供给，往往会导致通货膨胀，但即使此时仍无法排除部分行业乃至国民经济存在经济停滞的可能性。</a:t>
            </a:r>
            <a:endParaRPr lang="en-US" altLang="zh-CN" sz="2400" dirty="0">
              <a:latin typeface="Times New Roman" panose="02020503050405090304" pitchFamily="18" charset="0"/>
              <a:ea typeface="华文楷体" panose="02010600040101010101" charset="-122"/>
              <a:cs typeface="Times New Roman" panose="02020503050405090304" pitchFamily="18" charset="0"/>
            </a:endParaRPr>
          </a:p>
          <a:p>
            <a:pPr indent="609600" eaLnBrk="1" fontAlgn="auto" hangingPunct="1">
              <a:lnSpc>
                <a:spcPct val="150000"/>
              </a:lnSpc>
              <a:spcBef>
                <a:spcPts val="0"/>
              </a:spcBef>
              <a:extLst>
                <a:ext uri="{35155182-B16C-46BC-9424-99874614C6A1}">
                  <wpsdc:indentchars xmlns="" xmlns:wpsdc="http://www.wps.cn/officeDocument/2017/drawingmlCustomData" val="200" checksum="4158780845"/>
                </a:ext>
              </a:extLst>
            </a:pPr>
            <a:r>
              <a:rPr 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2.</a:t>
            </a:r>
            <a:r>
              <a:rPr lang="zh-CN" alt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总供给大于总需求时，分析有效需求不足成因</a:t>
            </a:r>
            <a:endPar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endParaRPr>
          </a:p>
          <a:p>
            <a:pPr indent="609600" eaLnBrk="1" fontAlgn="auto" hangingPunct="1">
              <a:lnSpc>
                <a:spcPct val="150000"/>
              </a:lnSpc>
              <a:spcBef>
                <a:spcPts val="0"/>
              </a:spcBef>
              <a:extLst>
                <a:ext uri="{35155182-B16C-46BC-9424-99874614C6A1}">
                  <wpsdc:indentchars xmlns="" xmlns:wpsdc="http://www.wps.cn/officeDocument/2017/drawingmlCustomData" val="200" checksum="4158780845"/>
                </a:ext>
              </a:extLst>
            </a:pPr>
            <a:r>
              <a:rPr lang="zh-CN" altLang="en-US" sz="2400" dirty="0">
                <a:latin typeface="Times New Roman" panose="02020503050405090304" pitchFamily="18" charset="0"/>
                <a:ea typeface="华文楷体" panose="02010600040101010101" charset="-122"/>
                <a:cs typeface="Times New Roman" panose="02020503050405090304" pitchFamily="18" charset="0"/>
              </a:rPr>
              <a:t>总需求小于总供给，意味着有效需求不足，其必然导致经济停滞。</a:t>
            </a:r>
            <a:endParaRPr lang="en-US" altLang="zh-CN" sz="2400" dirty="0">
              <a:latin typeface="Times New Roman" panose="02020503050405090304" pitchFamily="18" charset="0"/>
              <a:ea typeface="华文楷体" panose="02010600040101010101" charset="-122"/>
              <a:cs typeface="Times New Roman" panose="02020503050405090304" pitchFamily="18" charset="0"/>
            </a:endParaRPr>
          </a:p>
          <a:p>
            <a:pPr indent="609600" eaLnBrk="1" fontAlgn="auto" hangingPunct="1">
              <a:lnSpc>
                <a:spcPct val="150000"/>
              </a:lnSpc>
              <a:spcBef>
                <a:spcPts val="0"/>
              </a:spcBef>
              <a:extLst>
                <a:ext uri="{35155182-B16C-46BC-9424-99874614C6A1}">
                  <wpsdc:indentchars xmlns="" xmlns:wpsdc="http://www.wps.cn/officeDocument/2017/drawingmlCustomData" val="200" checksum="4158780845"/>
                </a:ext>
              </a:extLst>
            </a:pPr>
            <a:r>
              <a:rPr 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sym typeface="+mn-ea"/>
              </a:rPr>
              <a:t>3.</a:t>
            </a:r>
            <a:r>
              <a:rPr lang="zh-CN" alt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sym typeface="+mn-ea"/>
              </a:rPr>
              <a:t>在总量失衡分析基础上，进而剖析结构失衡特征</a:t>
            </a:r>
            <a:endPar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sym typeface="+mn-ea"/>
            </a:endParaRPr>
          </a:p>
          <a:p>
            <a:pPr indent="609600" eaLnBrk="1" fontAlgn="auto" hangingPunct="1">
              <a:lnSpc>
                <a:spcPct val="150000"/>
              </a:lnSpc>
              <a:spcBef>
                <a:spcPts val="0"/>
              </a:spcBef>
              <a:extLst>
                <a:ext uri="{35155182-B16C-46BC-9424-99874614C6A1}">
                  <wpsdc:indentchars xmlns="" xmlns:wpsdc="http://www.wps.cn/officeDocument/2017/drawingmlCustomData" val="200" checksum="4158780845"/>
                </a:ext>
              </a:extLst>
            </a:pPr>
            <a:r>
              <a:rPr lang="zh-CN" altLang="en-US" sz="2400" dirty="0">
                <a:latin typeface="Times New Roman" panose="02020503050405090304" pitchFamily="18" charset="0"/>
                <a:ea typeface="华文楷体" panose="02010600040101010101" charset="-122"/>
                <a:cs typeface="Times New Roman" panose="02020503050405090304" pitchFamily="18" charset="0"/>
              </a:rPr>
              <a:t>逻辑上，总量失衡时必然存在结构失衡，即使总量平衡仍可能存在结构失衡。现实中，总量失衡也往往由结构失衡导致。</a:t>
            </a:r>
            <a:endParaRPr lang="en-US" altLang="zh-CN" sz="2400" dirty="0">
              <a:latin typeface="Times New Roman" panose="02020503050405090304" pitchFamily="18" charset="0"/>
              <a:ea typeface="华文楷体" panose="02010600040101010101" charset="-122"/>
              <a:cs typeface="Times New Roman" panose="02020503050405090304" pitchFamily="18" charset="0"/>
            </a:endParaRPr>
          </a:p>
        </p:txBody>
      </p:sp>
      <p:sp>
        <p:nvSpPr>
          <p:cNvPr id="6"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二、失衡类型判别步骤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CF1F6-BB41-A03F-52C0-95F0C575AC22}"/>
            </a:ext>
          </a:extLst>
        </p:cNvPr>
        <p:cNvGrpSpPr/>
        <p:nvPr/>
      </p:nvGrpSpPr>
      <p:grpSpPr>
        <a:xfrm>
          <a:off x="0" y="0"/>
          <a:ext cx="0" cy="0"/>
          <a:chOff x="0" y="0"/>
          <a:chExt cx="0" cy="0"/>
        </a:xfrm>
      </p:grpSpPr>
      <p:sp>
        <p:nvSpPr>
          <p:cNvPr id="8" name="Text Box 4">
            <a:extLst>
              <a:ext uri="{FF2B5EF4-FFF2-40B4-BE49-F238E27FC236}">
                <a16:creationId xmlns:a16="http://schemas.microsoft.com/office/drawing/2014/main" id="{73525E03-2B92-BC75-1E4C-BDEFD994B9F9}"/>
              </a:ext>
            </a:extLst>
          </p:cNvPr>
          <p:cNvSpPr txBox="1">
            <a:spLocks noChangeArrowheads="1"/>
          </p:cNvSpPr>
          <p:nvPr/>
        </p:nvSpPr>
        <p:spPr bwMode="auto">
          <a:xfrm>
            <a:off x="622831" y="1163781"/>
            <a:ext cx="11329670" cy="45785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indent="609600" eaLnBrk="1" fontAlgn="auto" hangingPunct="1">
              <a:lnSpc>
                <a:spcPct val="150000"/>
              </a:lnSpc>
              <a:spcBef>
                <a:spcPts val="0"/>
              </a:spcBef>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（三）探讨总供求失衡成因</a:t>
            </a:r>
            <a:endParaRPr lang="zh-CN" altLang="en-US" sz="2800" dirty="0">
              <a:solidFill>
                <a:schemeClr val="accent2"/>
              </a:solidFill>
              <a:latin typeface="华文楷体" panose="02010600040101010101" charset="-122"/>
              <a:ea typeface="华文楷体" panose="02010600040101010101" charset="-122"/>
              <a:cs typeface="华文楷体" panose="02010600040101010101" charset="-122"/>
            </a:endParaRPr>
          </a:p>
          <a:p>
            <a:pPr indent="609600" eaLnBrk="1" fontAlgn="auto" hangingPunct="1">
              <a:lnSpc>
                <a:spcPct val="150000"/>
              </a:lnSpc>
              <a:spcBef>
                <a:spcPts val="0"/>
              </a:spcBef>
              <a:extLst>
                <a:ext uri="{35155182-B16C-46BC-9424-99874614C6A1}">
                  <wpsdc:indentchars xmlns="" xmlns:wpsdc="http://www.wps.cn/officeDocument/2017/drawingmlCustomData" val="200" checksum="4158780845"/>
                </a:ext>
              </a:extLst>
            </a:pPr>
            <a:r>
              <a:rPr 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1.</a:t>
            </a:r>
            <a:r>
              <a:rPr lang="zh-CN" alt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居民收入增长与生产增长、劳动生产率增长做比较。</a:t>
            </a:r>
            <a:endParaRPr 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endParaRPr>
          </a:p>
          <a:p>
            <a:pPr indent="609600" eaLnBrk="1" fontAlgn="auto" hangingPunct="1">
              <a:lnSpc>
                <a:spcPct val="150000"/>
              </a:lnSpc>
              <a:spcBef>
                <a:spcPts val="0"/>
              </a:spcBef>
              <a:extLst>
                <a:ext uri="{35155182-B16C-46BC-9424-99874614C6A1}">
                  <wpsdc:indentchars xmlns="" xmlns:wpsdc="http://www.wps.cn/officeDocument/2017/drawingmlCustomData" val="200" checksum="4158780845"/>
                </a:ext>
              </a:extLst>
            </a:pPr>
            <a:r>
              <a:rPr 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2.</a:t>
            </a:r>
            <a:r>
              <a:rPr lang="zh-CN" alt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财政收入与财政支出比较。</a:t>
            </a:r>
            <a:endPar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endParaRPr>
          </a:p>
          <a:p>
            <a:pPr indent="609600" eaLnBrk="1" fontAlgn="auto" hangingPunct="1">
              <a:lnSpc>
                <a:spcPct val="150000"/>
              </a:lnSpc>
              <a:spcBef>
                <a:spcPts val="0"/>
              </a:spcBef>
              <a:extLst>
                <a:ext uri="{35155182-B16C-46BC-9424-99874614C6A1}">
                  <wpsdc:indentchars xmlns="" xmlns:wpsdc="http://www.wps.cn/officeDocument/2017/drawingmlCustomData" val="200" checksum="4158780845"/>
                </a:ext>
              </a:extLst>
            </a:pPr>
            <a:r>
              <a:rPr 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sym typeface="+mn-ea"/>
              </a:rPr>
              <a:t>3.</a:t>
            </a:r>
            <a:r>
              <a:rPr lang="zh-CN" alt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sym typeface="+mn-ea"/>
              </a:rPr>
              <a:t>外贸进出口数量比较。</a:t>
            </a:r>
            <a:endPar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sym typeface="+mn-ea"/>
            </a:endParaRPr>
          </a:p>
          <a:p>
            <a:pPr indent="609600" eaLnBrk="1" fontAlgn="auto" hangingPunct="1">
              <a:lnSpc>
                <a:spcPct val="150000"/>
              </a:lnSpc>
              <a:spcBef>
                <a:spcPts val="0"/>
              </a:spcBef>
              <a:extLst>
                <a:ext uri="{35155182-B16C-46BC-9424-99874614C6A1}">
                  <wpsdc:indentchars xmlns="" xmlns:wpsdc="http://www.wps.cn/officeDocument/2017/drawingmlCustomData" val="200" checksum="4158780845"/>
                </a:ext>
              </a:extLst>
            </a:pPr>
            <a:r>
              <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sym typeface="+mn-ea"/>
              </a:rPr>
              <a:t>4.</a:t>
            </a:r>
            <a:r>
              <a:rPr lang="zh-CN" alt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sym typeface="+mn-ea"/>
              </a:rPr>
              <a:t>固定资产投资分析。</a:t>
            </a:r>
            <a:endPar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sym typeface="+mn-ea"/>
            </a:endParaRPr>
          </a:p>
          <a:p>
            <a:pPr indent="609600" eaLnBrk="1" fontAlgn="auto" hangingPunct="1">
              <a:lnSpc>
                <a:spcPct val="150000"/>
              </a:lnSpc>
              <a:spcBef>
                <a:spcPts val="0"/>
              </a:spcBef>
              <a:extLst>
                <a:ext uri="{35155182-B16C-46BC-9424-99874614C6A1}">
                  <wpsdc:indentchars xmlns="" xmlns:wpsdc="http://www.wps.cn/officeDocument/2017/drawingmlCustomData" val="200" checksum="4158780845"/>
                </a:ext>
              </a:extLst>
            </a:pPr>
            <a:r>
              <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sym typeface="+mn-ea"/>
              </a:rPr>
              <a:t>5.</a:t>
            </a:r>
            <a:r>
              <a:rPr lang="zh-CN" alt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sym typeface="+mn-ea"/>
              </a:rPr>
              <a:t>货币供应量增长分析。</a:t>
            </a:r>
            <a:endPar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sym typeface="+mn-ea"/>
            </a:endParaRPr>
          </a:p>
          <a:p>
            <a:pPr indent="609600" eaLnBrk="1" fontAlgn="auto" hangingPunct="1">
              <a:lnSpc>
                <a:spcPct val="150000"/>
              </a:lnSpc>
              <a:spcBef>
                <a:spcPts val="0"/>
              </a:spcBef>
              <a:extLst>
                <a:ext uri="{35155182-B16C-46BC-9424-99874614C6A1}">
                  <wpsdc:indentchars xmlns="" xmlns:wpsdc="http://www.wps.cn/officeDocument/2017/drawingmlCustomData" val="200" checksum="4158780845"/>
                </a:ext>
              </a:extLst>
            </a:pPr>
            <a:endParaRPr lang="en-US" altLang="zh-CN" sz="2400" dirty="0">
              <a:latin typeface="Times New Roman" panose="02020503050405090304" pitchFamily="18" charset="0"/>
              <a:ea typeface="华文楷体" panose="02010600040101010101" charset="-122"/>
              <a:cs typeface="Times New Roman" panose="02020503050405090304" pitchFamily="18" charset="0"/>
            </a:endParaRPr>
          </a:p>
        </p:txBody>
      </p:sp>
      <p:sp>
        <p:nvSpPr>
          <p:cNvPr id="6" name="Rectangle 4" descr="浅色上对角线">
            <a:extLst>
              <a:ext uri="{FF2B5EF4-FFF2-40B4-BE49-F238E27FC236}">
                <a16:creationId xmlns:a16="http://schemas.microsoft.com/office/drawing/2014/main" id="{F56ABB08-2869-D9EC-D2AC-59AFFB5D43AC}"/>
              </a:ext>
            </a:extLst>
          </p:cNvPr>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二、失衡类型判别步骤</a:t>
            </a:r>
          </a:p>
        </p:txBody>
      </p:sp>
    </p:spTree>
    <p:extLst>
      <p:ext uri="{BB962C8B-B14F-4D97-AF65-F5344CB8AC3E}">
        <p14:creationId xmlns:p14="http://schemas.microsoft.com/office/powerpoint/2010/main" val="712218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25</a:t>
            </a:fld>
            <a:endParaRPr lang="zh-CN" altLang="en-US" sz="2000" dirty="0">
              <a:solidFill>
                <a:schemeClr val="tx1"/>
              </a:solidFill>
            </a:endParaRPr>
          </a:p>
        </p:txBody>
      </p:sp>
      <p:sp>
        <p:nvSpPr>
          <p:cNvPr id="6"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br>
              <a:rPr lang="zh-CN" altLang="en-US" sz="1900" dirty="0">
                <a:latin typeface="微软雅黑" panose="020B0503020204020204" pitchFamily="34" charset="-122"/>
                <a:ea typeface="微软雅黑" panose="020B0503020204020204" pitchFamily="34" charset="-122"/>
              </a:rPr>
            </a:br>
            <a:r>
              <a:rPr lang="zh-CN" altLang="en-US" sz="4400" b="1"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a:t>
            </a: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四节 中国总供给与总需求统计分析</a:t>
            </a:r>
            <a:endParaRPr lang="en-US" altLang="zh-CN" sz="3600" dirty="0">
              <a:latin typeface="楷体" panose="02010609060101010101" charset="-122"/>
              <a:ea typeface="楷体" panose="02010609060101010101" charset="-122"/>
              <a:cs typeface="楷体" panose="02010609060101010101" charset="-122"/>
              <a:sym typeface="+mn-ea"/>
            </a:endParaRPr>
          </a:p>
        </p:txBody>
      </p:sp>
      <p:sp>
        <p:nvSpPr>
          <p:cNvPr id="7"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9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9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9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Times New Roman" panose="02020503050405090304" pitchFamily="18" charset="0"/>
                <a:ea typeface="楷体" panose="02010609060101010101" charset="-122"/>
                <a:cs typeface="Times New Roman" panose="02020503050405090304" pitchFamily="18" charset="0"/>
                <a:sym typeface="+mn-ea"/>
              </a:rPr>
              <a:t>一、中国总供给总需求测算</a:t>
            </a:r>
            <a:endParaRPr lang="en-US" altLang="zh-CN" sz="3600" b="1" dirty="0">
              <a:solidFill>
                <a:srgbClr val="0070C0"/>
              </a:solidFill>
              <a:latin typeface="Times New Roman" panose="02020503050405090304" pitchFamily="18" charset="0"/>
              <a:ea typeface="楷体" panose="02010609060101010101" charset="-122"/>
              <a:cs typeface="Times New Roman" panose="02020503050405090304" pitchFamily="18" charset="0"/>
              <a:sym typeface="+mn-ea"/>
            </a:endParaRPr>
          </a:p>
          <a:p>
            <a:pPr algn="l">
              <a:lnSpc>
                <a:spcPct val="150000"/>
              </a:lnSpc>
            </a:pPr>
            <a:r>
              <a:rPr lang="zh-CN" altLang="en-US" sz="3600" b="1" dirty="0">
                <a:solidFill>
                  <a:srgbClr val="0070C0"/>
                </a:solidFill>
                <a:latin typeface="Times New Roman" panose="02020503050405090304" pitchFamily="18" charset="0"/>
                <a:ea typeface="楷体" panose="02010609060101010101" charset="-122"/>
                <a:cs typeface="Times New Roman" panose="02020503050405090304" pitchFamily="18" charset="0"/>
                <a:sym typeface="+mn-ea"/>
              </a:rPr>
              <a:t>二、中国总供求平衡分析</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r>
              <a:rPr kumimoji="1" lang="en-US" altLang="zh-CN" sz="2800" b="1"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861591" y="917566"/>
            <a:ext cx="10567035" cy="4479290"/>
          </a:xfrm>
          <a:prstGeom prst="rect">
            <a:avLst/>
          </a:prstGeom>
        </p:spPr>
        <p:txBody>
          <a:bodyPr wrap="square">
            <a:noAutofit/>
          </a:bodyPr>
          <a:lstStyle/>
          <a:p>
            <a:pPr indent="252095" algn="just" defTabSz="266700">
              <a:lnSpc>
                <a:spcPct val="150000"/>
              </a:lnSpc>
              <a:spcBef>
                <a:spcPts val="700"/>
              </a:spcBef>
              <a:spcAft>
                <a:spcPct val="0"/>
              </a:spcAft>
            </a:pPr>
            <a:r>
              <a:rPr lang="en-US" altLang="zh-CN" sz="24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rPr>
              <a:t> （一）总供给测算</a:t>
            </a:r>
            <a:endParaRPr lang="en-US" altLang="zh-CN" sz="2400" b="1" dirty="0">
              <a:solidFill>
                <a:schemeClr val="accent2"/>
              </a:solidFill>
              <a:latin typeface="华文楷体" panose="02010600040101010101" charset="-122"/>
              <a:ea typeface="华文楷体" panose="02010600040101010101" charset="-122"/>
              <a:cs typeface="华文楷体" panose="02010600040101010101" charset="-122"/>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26</a:t>
            </a:fld>
            <a:endParaRPr lang="zh-CN" altLang="en-US" sz="2000" dirty="0">
              <a:solidFill>
                <a:schemeClr val="tx1"/>
              </a:solidFill>
            </a:endParaRPr>
          </a:p>
        </p:txBody>
      </p:sp>
      <p:sp>
        <p:nvSpPr>
          <p:cNvPr id="11"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一、中国总供给总需求测算</a:t>
            </a:r>
          </a:p>
        </p:txBody>
      </p:sp>
      <p:pic>
        <p:nvPicPr>
          <p:cNvPr id="10" name="图片 9">
            <a:extLst>
              <a:ext uri="{FF2B5EF4-FFF2-40B4-BE49-F238E27FC236}">
                <a16:creationId xmlns:a16="http://schemas.microsoft.com/office/drawing/2014/main" id="{67662F1B-6CEC-7D55-01C9-8639C1725432}"/>
              </a:ext>
            </a:extLst>
          </p:cNvPr>
          <p:cNvPicPr>
            <a:picLocks noChangeAspect="1"/>
          </p:cNvPicPr>
          <p:nvPr/>
        </p:nvPicPr>
        <p:blipFill>
          <a:blip r:embed="rId2"/>
          <a:stretch>
            <a:fillRect/>
          </a:stretch>
        </p:blipFill>
        <p:spPr>
          <a:xfrm>
            <a:off x="1188616" y="2393228"/>
            <a:ext cx="5476161" cy="3369945"/>
          </a:xfrm>
          <a:prstGeom prst="rect">
            <a:avLst/>
          </a:prstGeom>
        </p:spPr>
      </p:pic>
      <p:sp>
        <p:nvSpPr>
          <p:cNvPr id="13" name="文本框 12">
            <a:extLst>
              <a:ext uri="{FF2B5EF4-FFF2-40B4-BE49-F238E27FC236}">
                <a16:creationId xmlns:a16="http://schemas.microsoft.com/office/drawing/2014/main" id="{490967EB-D1DD-9472-CDE2-C97E459DC569}"/>
              </a:ext>
            </a:extLst>
          </p:cNvPr>
          <p:cNvSpPr txBox="1"/>
          <p:nvPr/>
        </p:nvSpPr>
        <p:spPr>
          <a:xfrm>
            <a:off x="619831" y="5723629"/>
            <a:ext cx="6184668" cy="455253"/>
          </a:xfrm>
          <a:prstGeom prst="rect">
            <a:avLst/>
          </a:prstGeom>
          <a:noFill/>
        </p:spPr>
        <p:txBody>
          <a:bodyPr wrap="square">
            <a:spAutoFit/>
          </a:bodyPr>
          <a:lstStyle/>
          <a:p>
            <a:pPr marL="0" marR="0" algn="ctr">
              <a:lnSpc>
                <a:spcPct val="150000"/>
              </a:lnSpc>
              <a:spcAft>
                <a:spcPts val="600"/>
              </a:spcAft>
              <a:buNone/>
            </a:pPr>
            <a:r>
              <a:rPr lang="en" altLang="zh-CN" sz="1800" b="1" kern="100" dirty="0">
                <a:effectLst/>
                <a:latin typeface="Times New Roman" panose="02020603050405020304" pitchFamily="18" charset="0"/>
                <a:ea typeface="宋体" panose="02010600030101010101" pitchFamily="2" charset="-122"/>
              </a:rPr>
              <a:t>GDP</a:t>
            </a:r>
            <a:r>
              <a:rPr lang="zh-CN" altLang="en-US" sz="1800" b="1" kern="100" dirty="0">
                <a:effectLst/>
                <a:latin typeface="宋体" panose="02010600030101010101" pitchFamily="2" charset="-122"/>
                <a:ea typeface="宋体" panose="02010600030101010101" pitchFamily="2" charset="-122"/>
              </a:rPr>
              <a:t>与潜在总供给比值的变动</a:t>
            </a:r>
            <a:endParaRPr lang="zh-CN" altLang="en-US" sz="1800" kern="100" dirty="0">
              <a:effectLst/>
              <a:latin typeface="Times New Roman" panose="02020603050405020304" pitchFamily="18" charset="0"/>
            </a:endParaRPr>
          </a:p>
        </p:txBody>
      </p:sp>
      <p:sp>
        <p:nvSpPr>
          <p:cNvPr id="15" name="文本框 14">
            <a:extLst>
              <a:ext uri="{FF2B5EF4-FFF2-40B4-BE49-F238E27FC236}">
                <a16:creationId xmlns:a16="http://schemas.microsoft.com/office/drawing/2014/main" id="{EB745C2F-6FEC-BA44-B5A2-3D6D6D83088D}"/>
              </a:ext>
            </a:extLst>
          </p:cNvPr>
          <p:cNvSpPr txBox="1"/>
          <p:nvPr/>
        </p:nvSpPr>
        <p:spPr>
          <a:xfrm>
            <a:off x="763374" y="1611202"/>
            <a:ext cx="3476117" cy="576183"/>
          </a:xfrm>
          <a:prstGeom prst="rect">
            <a:avLst/>
          </a:prstGeom>
          <a:noFill/>
        </p:spPr>
        <p:txBody>
          <a:bodyPr wrap="square">
            <a:spAutoFit/>
          </a:bodyPr>
          <a:lstStyle/>
          <a:p>
            <a:pPr indent="609600" eaLnBrk="1" fontAlgn="auto" hangingPunct="1">
              <a:lnSpc>
                <a:spcPct val="150000"/>
              </a:lnSpc>
              <a:spcBef>
                <a:spcPts val="0"/>
              </a:spcBef>
              <a:extLst>
                <a:ext uri="{35155182-B16C-46BC-9424-99874614C6A1}">
                  <wpsdc:indentchars xmlns:lc="http://schemas.openxmlformats.org/drawingml/2006/lockedCanvas" xmlns="" xmlns:wpsdc="http://www.wps.cn/officeDocument/2017/drawingmlCustomData" val="200" checksum="4158780845"/>
                </a:ext>
              </a:extLst>
            </a:pPr>
            <a:r>
              <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1.</a:t>
            </a:r>
            <a:r>
              <a:rPr lang="zh-CN" alt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潜在总供给</a:t>
            </a:r>
            <a:endPar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endParaRPr>
          </a:p>
        </p:txBody>
      </p:sp>
      <p:sp>
        <p:nvSpPr>
          <p:cNvPr id="16" name="文本框 15">
            <a:extLst>
              <a:ext uri="{FF2B5EF4-FFF2-40B4-BE49-F238E27FC236}">
                <a16:creationId xmlns:a16="http://schemas.microsoft.com/office/drawing/2014/main" id="{31355E74-B6B3-5F41-9FEB-EB8B36B27852}"/>
              </a:ext>
            </a:extLst>
          </p:cNvPr>
          <p:cNvSpPr txBox="1"/>
          <p:nvPr/>
        </p:nvSpPr>
        <p:spPr>
          <a:xfrm>
            <a:off x="6535178" y="1611201"/>
            <a:ext cx="3476117" cy="576183"/>
          </a:xfrm>
          <a:prstGeom prst="rect">
            <a:avLst/>
          </a:prstGeom>
          <a:noFill/>
        </p:spPr>
        <p:txBody>
          <a:bodyPr wrap="square">
            <a:spAutoFit/>
          </a:bodyPr>
          <a:lstStyle/>
          <a:p>
            <a:pPr indent="609600" eaLnBrk="1" fontAlgn="auto" hangingPunct="1">
              <a:lnSpc>
                <a:spcPct val="150000"/>
              </a:lnSpc>
              <a:spcBef>
                <a:spcPts val="0"/>
              </a:spcBef>
              <a:extLst>
                <a:ext uri="{35155182-B16C-46BC-9424-99874614C6A1}">
                  <wpsdc:indentchars xmlns:lc="http://schemas.openxmlformats.org/drawingml/2006/lockedCanvas" xmlns="" xmlns:wpsdc="http://www.wps.cn/officeDocument/2017/drawingmlCustomData" val="200" checksum="4158780845"/>
                </a:ext>
              </a:extLst>
            </a:pPr>
            <a:r>
              <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2.</a:t>
            </a:r>
            <a:r>
              <a:rPr lang="zh-CN" alt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实际总供给</a:t>
            </a:r>
            <a:endPar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endParaRPr>
          </a:p>
        </p:txBody>
      </p:sp>
      <p:pic>
        <p:nvPicPr>
          <p:cNvPr id="17" name="图片 16">
            <a:extLst>
              <a:ext uri="{FF2B5EF4-FFF2-40B4-BE49-F238E27FC236}">
                <a16:creationId xmlns:a16="http://schemas.microsoft.com/office/drawing/2014/main" id="{21885986-233A-0321-2C7C-74C534AD8291}"/>
              </a:ext>
            </a:extLst>
          </p:cNvPr>
          <p:cNvPicPr>
            <a:picLocks noChangeAspect="1"/>
          </p:cNvPicPr>
          <p:nvPr/>
        </p:nvPicPr>
        <p:blipFill>
          <a:blip r:embed="rId3"/>
          <a:stretch>
            <a:fillRect/>
          </a:stretch>
        </p:blipFill>
        <p:spPr>
          <a:xfrm>
            <a:off x="6933220" y="2467923"/>
            <a:ext cx="5010597" cy="3083444"/>
          </a:xfrm>
          <a:prstGeom prst="rect">
            <a:avLst/>
          </a:prstGeom>
        </p:spPr>
      </p:pic>
      <p:sp>
        <p:nvSpPr>
          <p:cNvPr id="19" name="文本框 18">
            <a:extLst>
              <a:ext uri="{FF2B5EF4-FFF2-40B4-BE49-F238E27FC236}">
                <a16:creationId xmlns:a16="http://schemas.microsoft.com/office/drawing/2014/main" id="{28D2B8A6-6417-6A2B-222E-504C6E410FD4}"/>
              </a:ext>
            </a:extLst>
          </p:cNvPr>
          <p:cNvSpPr txBox="1"/>
          <p:nvPr/>
        </p:nvSpPr>
        <p:spPr>
          <a:xfrm>
            <a:off x="6535178" y="5650545"/>
            <a:ext cx="6184668" cy="455189"/>
          </a:xfrm>
          <a:prstGeom prst="rect">
            <a:avLst/>
          </a:prstGeom>
          <a:noFill/>
        </p:spPr>
        <p:txBody>
          <a:bodyPr wrap="square">
            <a:spAutoFit/>
          </a:bodyPr>
          <a:lstStyle/>
          <a:p>
            <a:pPr marL="0" marR="0" algn="ctr">
              <a:lnSpc>
                <a:spcPct val="150000"/>
              </a:lnSpc>
              <a:spcAft>
                <a:spcPts val="600"/>
              </a:spcAft>
              <a:buNone/>
            </a:pPr>
            <a:r>
              <a:rPr lang="zh-CN" altLang="en-US" sz="1800" b="1" kern="100" dirty="0">
                <a:effectLst/>
                <a:latin typeface="宋体" panose="02010600030101010101" pitchFamily="2" charset="-122"/>
                <a:ea typeface="宋体" panose="02010600030101010101" pitchFamily="2" charset="-122"/>
              </a:rPr>
              <a:t>两种口径实际总供给与潜在总供给（万亿元）</a:t>
            </a:r>
            <a:endParaRPr lang="zh-CN" altLang="en-US" sz="1800" kern="100" dirty="0">
              <a:effectLst/>
              <a:latin typeface="Times New Roman" panose="02020603050405020304"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CD1BF1-FA5E-4850-8E0B-BC349DAF183B}"/>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98314C0D-5450-E79A-90B3-FD73B966F954}"/>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3" name="Rectangle 5">
            <a:extLst>
              <a:ext uri="{FF2B5EF4-FFF2-40B4-BE49-F238E27FC236}">
                <a16:creationId xmlns:a16="http://schemas.microsoft.com/office/drawing/2014/main" id="{ED6AB179-A878-8628-4890-A7E6CEC68538}"/>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r>
              <a:rPr kumimoji="1" lang="en-US" altLang="zh-CN" sz="2800" b="1"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410B4627-A38E-BD9C-A1C3-69C44C8D37E0}"/>
              </a:ext>
            </a:extLst>
          </p:cNvPr>
          <p:cNvSpPr txBox="1"/>
          <p:nvPr/>
        </p:nvSpPr>
        <p:spPr>
          <a:xfrm>
            <a:off x="861591" y="917566"/>
            <a:ext cx="10567035" cy="4479290"/>
          </a:xfrm>
          <a:prstGeom prst="rect">
            <a:avLst/>
          </a:prstGeom>
        </p:spPr>
        <p:txBody>
          <a:bodyPr wrap="square">
            <a:noAutofit/>
          </a:bodyPr>
          <a:lstStyle/>
          <a:p>
            <a:pPr indent="252095" algn="just" defTabSz="266700">
              <a:lnSpc>
                <a:spcPct val="150000"/>
              </a:lnSpc>
              <a:spcBef>
                <a:spcPts val="700"/>
              </a:spcBef>
              <a:spcAft>
                <a:spcPct val="0"/>
              </a:spcAft>
            </a:pPr>
            <a:r>
              <a:rPr lang="en-US" altLang="zh-CN" sz="2400" b="1" dirty="0">
                <a:solidFill>
                  <a:schemeClr val="accent2"/>
                </a:solidFill>
                <a:latin typeface="华文楷体" panose="02010600040101010101" charset="-122"/>
                <a:ea typeface="华文楷体" panose="02010600040101010101" charset="-122"/>
                <a:cs typeface="华文楷体" panose="02010600040101010101" charset="-122"/>
              </a:rPr>
              <a:t> </a:t>
            </a:r>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rPr>
              <a:t> （二）总需求测算</a:t>
            </a:r>
            <a:endParaRPr lang="en-US" altLang="zh-CN" sz="2400" b="1" dirty="0">
              <a:solidFill>
                <a:schemeClr val="accent2"/>
              </a:solidFill>
              <a:latin typeface="华文楷体" panose="02010600040101010101" charset="-122"/>
              <a:ea typeface="华文楷体" panose="02010600040101010101" charset="-122"/>
              <a:cs typeface="华文楷体" panose="02010600040101010101" charset="-122"/>
            </a:endParaRPr>
          </a:p>
        </p:txBody>
      </p:sp>
      <p:sp>
        <p:nvSpPr>
          <p:cNvPr id="9" name="灯片编号占位符 6">
            <a:extLst>
              <a:ext uri="{FF2B5EF4-FFF2-40B4-BE49-F238E27FC236}">
                <a16:creationId xmlns:a16="http://schemas.microsoft.com/office/drawing/2014/main" id="{E41EA7C9-189D-1151-9B42-3CFCC6D3905C}"/>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27</a:t>
            </a:fld>
            <a:endParaRPr lang="zh-CN" altLang="en-US" sz="2000" dirty="0">
              <a:solidFill>
                <a:schemeClr val="tx1"/>
              </a:solidFill>
            </a:endParaRPr>
          </a:p>
        </p:txBody>
      </p:sp>
      <p:sp>
        <p:nvSpPr>
          <p:cNvPr id="11" name="Rectangle 4" descr="浅色上对角线">
            <a:extLst>
              <a:ext uri="{FF2B5EF4-FFF2-40B4-BE49-F238E27FC236}">
                <a16:creationId xmlns:a16="http://schemas.microsoft.com/office/drawing/2014/main" id="{CAC823EC-DCB3-4C11-B30E-856EB27A20FC}"/>
              </a:ext>
            </a:extLst>
          </p:cNvPr>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一、中国总供给总需求测算</a:t>
            </a:r>
          </a:p>
        </p:txBody>
      </p:sp>
      <p:sp>
        <p:nvSpPr>
          <p:cNvPr id="15" name="文本框 14">
            <a:extLst>
              <a:ext uri="{FF2B5EF4-FFF2-40B4-BE49-F238E27FC236}">
                <a16:creationId xmlns:a16="http://schemas.microsoft.com/office/drawing/2014/main" id="{07A963C6-D624-1D3F-3F9A-3911A17C9C16}"/>
              </a:ext>
            </a:extLst>
          </p:cNvPr>
          <p:cNvSpPr txBox="1"/>
          <p:nvPr/>
        </p:nvSpPr>
        <p:spPr>
          <a:xfrm>
            <a:off x="763374" y="1611202"/>
            <a:ext cx="7898488" cy="1687963"/>
          </a:xfrm>
          <a:prstGeom prst="rect">
            <a:avLst/>
          </a:prstGeom>
          <a:noFill/>
        </p:spPr>
        <p:txBody>
          <a:bodyPr wrap="square">
            <a:spAutoFit/>
          </a:bodyPr>
          <a:lstStyle/>
          <a:p>
            <a:pPr indent="609600" eaLnBrk="1" fontAlgn="auto" hangingPunct="1">
              <a:lnSpc>
                <a:spcPct val="150000"/>
              </a:lnSpc>
              <a:spcBef>
                <a:spcPts val="0"/>
              </a:spcBef>
              <a:extLst>
                <a:ext uri="{35155182-B16C-46BC-9424-99874614C6A1}">
                  <wpsdc:indentchars xmlns:lc="http://schemas.openxmlformats.org/drawingml/2006/lockedCanvas" xmlns="" xmlns:wpsdc="http://www.wps.cn/officeDocument/2017/drawingmlCustomData" val="200" checksum="4158780845"/>
                </a:ext>
              </a:extLst>
            </a:pPr>
            <a:r>
              <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1.</a:t>
            </a:r>
            <a:r>
              <a:rPr lang="zh-CN" alt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总量测算法</a:t>
            </a:r>
            <a:endPar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endParaRPr>
          </a:p>
          <a:p>
            <a:pPr indent="609600">
              <a:lnSpc>
                <a:spcPct val="150000"/>
              </a:lnSpc>
              <a:extLst>
                <a:ext uri="{35155182-B16C-46BC-9424-99874614C6A1}">
                  <wpsdc:indentchars xmlns:lc="http://schemas.openxmlformats.org/drawingml/2006/lockedCanvas" xmlns="" xmlns:wpsdc="http://www.wps.cn/officeDocument/2017/drawingmlCustomData" val="200" checksum="4158780845"/>
                </a:ext>
              </a:extLst>
            </a:pPr>
            <a:r>
              <a:rPr lang="en" altLang="zh-CN" sz="2400" kern="100" dirty="0">
                <a:latin typeface="STKaiti" panose="02010600040101010101" pitchFamily="2" charset="-122"/>
                <a:ea typeface="STKaiti" panose="02010600040101010101" pitchFamily="2" charset="-122"/>
              </a:rPr>
              <a:t>AD=GNI</a:t>
            </a:r>
            <a:r>
              <a:rPr lang="zh-CN" altLang="en" sz="2400" kern="100" dirty="0">
                <a:latin typeface="STKaiti" panose="02010600040101010101" pitchFamily="2" charset="-122"/>
                <a:ea typeface="STKaiti" panose="02010600040101010101" pitchFamily="2" charset="-122"/>
              </a:rPr>
              <a:t>－</a:t>
            </a:r>
            <a:r>
              <a:rPr lang="en" altLang="zh-CN" sz="2400" kern="100" dirty="0">
                <a:latin typeface="STKaiti" panose="02010600040101010101" pitchFamily="2" charset="-122"/>
                <a:ea typeface="STKaiti" panose="02010600040101010101" pitchFamily="2" charset="-122"/>
              </a:rPr>
              <a:t>(A</a:t>
            </a:r>
            <a:r>
              <a:rPr lang="en" altLang="zh-CN" sz="2400" kern="100" baseline="-25000" dirty="0">
                <a:latin typeface="STKaiti" panose="02010600040101010101" pitchFamily="2" charset="-122"/>
                <a:ea typeface="STKaiti" panose="02010600040101010101" pitchFamily="2" charset="-122"/>
              </a:rPr>
              <a:t>1</a:t>
            </a:r>
            <a:r>
              <a:rPr lang="en" altLang="zh-CN" sz="2400" kern="100" dirty="0">
                <a:latin typeface="STKaiti" panose="02010600040101010101" pitchFamily="2" charset="-122"/>
                <a:ea typeface="STKaiti" panose="02010600040101010101" pitchFamily="2" charset="-122"/>
              </a:rPr>
              <a:t>+A</a:t>
            </a:r>
            <a:r>
              <a:rPr lang="en" altLang="zh-CN" sz="2400" kern="100" baseline="-25000" dirty="0">
                <a:latin typeface="STKaiti" panose="02010600040101010101" pitchFamily="2" charset="-122"/>
                <a:ea typeface="STKaiti" panose="02010600040101010101" pitchFamily="2" charset="-122"/>
              </a:rPr>
              <a:t>4</a:t>
            </a:r>
            <a:r>
              <a:rPr lang="en" altLang="zh-CN" sz="2400" kern="100" dirty="0">
                <a:latin typeface="STKaiti" panose="02010600040101010101" pitchFamily="2" charset="-122"/>
                <a:ea typeface="STKaiti" panose="02010600040101010101" pitchFamily="2" charset="-122"/>
              </a:rPr>
              <a:t>)+B</a:t>
            </a:r>
            <a:r>
              <a:rPr lang="en" altLang="zh-CN" sz="2400" kern="100" baseline="-25000" dirty="0">
                <a:latin typeface="STKaiti" panose="02010600040101010101" pitchFamily="2" charset="-122"/>
                <a:ea typeface="STKaiti" panose="02010600040101010101" pitchFamily="2" charset="-122"/>
              </a:rPr>
              <a:t>1</a:t>
            </a:r>
            <a:r>
              <a:rPr lang="en" altLang="zh-CN" sz="2400" kern="100" dirty="0">
                <a:latin typeface="STKaiti" panose="02010600040101010101" pitchFamily="2" charset="-122"/>
                <a:ea typeface="STKaiti" panose="02010600040101010101" pitchFamily="2" charset="-122"/>
              </a:rPr>
              <a:t>+B’ =GNI</a:t>
            </a:r>
            <a:r>
              <a:rPr lang="zh-CN" altLang="en" sz="2400" kern="100" dirty="0">
                <a:latin typeface="STKaiti" panose="02010600040101010101" pitchFamily="2" charset="-122"/>
                <a:ea typeface="STKaiti" panose="02010600040101010101" pitchFamily="2" charset="-122"/>
              </a:rPr>
              <a:t>－</a:t>
            </a:r>
            <a:r>
              <a:rPr lang="en" altLang="zh-CN" sz="2400" kern="100" dirty="0">
                <a:latin typeface="STKaiti" panose="02010600040101010101" pitchFamily="2" charset="-122"/>
                <a:ea typeface="STKaiti" panose="02010600040101010101" pitchFamily="2" charset="-122"/>
              </a:rPr>
              <a:t>(A</a:t>
            </a:r>
            <a:r>
              <a:rPr lang="en" altLang="zh-CN" sz="2400" kern="100" baseline="-25000" dirty="0">
                <a:latin typeface="STKaiti" panose="02010600040101010101" pitchFamily="2" charset="-122"/>
                <a:ea typeface="STKaiti" panose="02010600040101010101" pitchFamily="2" charset="-122"/>
              </a:rPr>
              <a:t>1</a:t>
            </a:r>
            <a:r>
              <a:rPr lang="zh-CN" altLang="en" sz="2400" kern="100" dirty="0">
                <a:latin typeface="STKaiti" panose="02010600040101010101" pitchFamily="2" charset="-122"/>
                <a:ea typeface="STKaiti" panose="02010600040101010101" pitchFamily="2" charset="-122"/>
              </a:rPr>
              <a:t>－</a:t>
            </a:r>
            <a:r>
              <a:rPr lang="en" altLang="zh-CN" sz="2400" kern="100" dirty="0">
                <a:latin typeface="STKaiti" panose="02010600040101010101" pitchFamily="2" charset="-122"/>
                <a:ea typeface="STKaiti" panose="02010600040101010101" pitchFamily="2" charset="-122"/>
              </a:rPr>
              <a:t>B</a:t>
            </a:r>
            <a:r>
              <a:rPr lang="en" altLang="zh-CN" sz="2400" kern="100" baseline="-25000" dirty="0">
                <a:latin typeface="STKaiti" panose="02010600040101010101" pitchFamily="2" charset="-122"/>
                <a:ea typeface="STKaiti" panose="02010600040101010101" pitchFamily="2" charset="-122"/>
              </a:rPr>
              <a:t>1</a:t>
            </a:r>
            <a:r>
              <a:rPr lang="en" altLang="zh-CN" sz="2400" kern="100" dirty="0">
                <a:latin typeface="STKaiti" panose="02010600040101010101" pitchFamily="2" charset="-122"/>
                <a:ea typeface="STKaiti" panose="02010600040101010101" pitchFamily="2" charset="-122"/>
              </a:rPr>
              <a:t>)</a:t>
            </a:r>
            <a:r>
              <a:rPr lang="zh-CN" altLang="en" sz="2400" kern="100" dirty="0">
                <a:latin typeface="STKaiti" panose="02010600040101010101" pitchFamily="2" charset="-122"/>
                <a:ea typeface="STKaiti" panose="02010600040101010101" pitchFamily="2" charset="-122"/>
              </a:rPr>
              <a:t>－</a:t>
            </a:r>
            <a:r>
              <a:rPr lang="en" altLang="zh-CN" sz="2400" kern="100" dirty="0">
                <a:latin typeface="STKaiti" panose="02010600040101010101" pitchFamily="2" charset="-122"/>
                <a:ea typeface="STKaiti" panose="02010600040101010101" pitchFamily="2" charset="-122"/>
              </a:rPr>
              <a:t>A</a:t>
            </a:r>
            <a:r>
              <a:rPr lang="en" altLang="zh-CN" sz="2400" kern="100" baseline="-25000" dirty="0">
                <a:latin typeface="STKaiti" panose="02010600040101010101" pitchFamily="2" charset="-122"/>
                <a:ea typeface="STKaiti" panose="02010600040101010101" pitchFamily="2" charset="-122"/>
              </a:rPr>
              <a:t>4</a:t>
            </a:r>
            <a:r>
              <a:rPr lang="en" altLang="zh-CN" sz="2400" kern="100" dirty="0">
                <a:latin typeface="STKaiti" panose="02010600040101010101" pitchFamily="2" charset="-122"/>
                <a:ea typeface="STKaiti" panose="02010600040101010101" pitchFamily="2" charset="-122"/>
              </a:rPr>
              <a:t>+B’ </a:t>
            </a:r>
          </a:p>
          <a:p>
            <a:pPr indent="609600" eaLnBrk="1" fontAlgn="auto" hangingPunct="1">
              <a:lnSpc>
                <a:spcPct val="150000"/>
              </a:lnSpc>
              <a:spcBef>
                <a:spcPts val="0"/>
              </a:spcBef>
              <a:extLst>
                <a:ext uri="{35155182-B16C-46BC-9424-99874614C6A1}">
                  <wpsdc:indentchars xmlns:lc="http://schemas.openxmlformats.org/drawingml/2006/lockedCanvas" xmlns="" xmlns:wpsdc="http://www.wps.cn/officeDocument/2017/drawingmlCustomData" val="200" checksum="4158780845"/>
                </a:ext>
              </a:extLst>
            </a:pPr>
            <a:endPar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endParaRPr>
          </a:p>
        </p:txBody>
      </p:sp>
      <p:sp>
        <p:nvSpPr>
          <p:cNvPr id="16" name="文本框 15">
            <a:extLst>
              <a:ext uri="{FF2B5EF4-FFF2-40B4-BE49-F238E27FC236}">
                <a16:creationId xmlns:a16="http://schemas.microsoft.com/office/drawing/2014/main" id="{51E32242-EEBC-D421-73A1-9D310A07E7BC}"/>
              </a:ext>
            </a:extLst>
          </p:cNvPr>
          <p:cNvSpPr txBox="1"/>
          <p:nvPr/>
        </p:nvSpPr>
        <p:spPr>
          <a:xfrm>
            <a:off x="763374" y="2756222"/>
            <a:ext cx="3476117" cy="576183"/>
          </a:xfrm>
          <a:prstGeom prst="rect">
            <a:avLst/>
          </a:prstGeom>
          <a:noFill/>
        </p:spPr>
        <p:txBody>
          <a:bodyPr wrap="square">
            <a:spAutoFit/>
          </a:bodyPr>
          <a:lstStyle/>
          <a:p>
            <a:pPr indent="609600" eaLnBrk="1" fontAlgn="auto" hangingPunct="1">
              <a:lnSpc>
                <a:spcPct val="150000"/>
              </a:lnSpc>
              <a:spcBef>
                <a:spcPts val="0"/>
              </a:spcBef>
              <a:extLst>
                <a:ext uri="{35155182-B16C-46BC-9424-99874614C6A1}">
                  <wpsdc:indentchars xmlns:lc="http://schemas.openxmlformats.org/drawingml/2006/lockedCanvas" xmlns="" xmlns:wpsdc="http://www.wps.cn/officeDocument/2017/drawingmlCustomData" val="200" checksum="4158780845"/>
                </a:ext>
              </a:extLst>
            </a:pPr>
            <a:r>
              <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2.</a:t>
            </a:r>
            <a:r>
              <a:rPr lang="zh-CN" altLang="en-US"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构成测算法</a:t>
            </a:r>
            <a:endPar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endParaRPr>
          </a:p>
        </p:txBody>
      </p:sp>
      <p:pic>
        <p:nvPicPr>
          <p:cNvPr id="2" name="图片 1">
            <a:extLst>
              <a:ext uri="{FF2B5EF4-FFF2-40B4-BE49-F238E27FC236}">
                <a16:creationId xmlns:a16="http://schemas.microsoft.com/office/drawing/2014/main" id="{ECFAAFFA-A9A7-9777-1823-9FAAF6591C6F}"/>
              </a:ext>
            </a:extLst>
          </p:cNvPr>
          <p:cNvPicPr>
            <a:picLocks noChangeAspect="1"/>
          </p:cNvPicPr>
          <p:nvPr/>
        </p:nvPicPr>
        <p:blipFill>
          <a:blip r:embed="rId2"/>
          <a:stretch>
            <a:fillRect/>
          </a:stretch>
        </p:blipFill>
        <p:spPr>
          <a:xfrm>
            <a:off x="3478795" y="3155900"/>
            <a:ext cx="4893675" cy="3011492"/>
          </a:xfrm>
          <a:prstGeom prst="rect">
            <a:avLst/>
          </a:prstGeom>
        </p:spPr>
      </p:pic>
      <p:sp>
        <p:nvSpPr>
          <p:cNvPr id="5" name="文本框 4">
            <a:extLst>
              <a:ext uri="{FF2B5EF4-FFF2-40B4-BE49-F238E27FC236}">
                <a16:creationId xmlns:a16="http://schemas.microsoft.com/office/drawing/2014/main" id="{A964DAFC-F995-66D3-9888-C845A1B9F6B2}"/>
              </a:ext>
            </a:extLst>
          </p:cNvPr>
          <p:cNvSpPr txBox="1"/>
          <p:nvPr/>
        </p:nvSpPr>
        <p:spPr>
          <a:xfrm>
            <a:off x="2833298" y="6111881"/>
            <a:ext cx="6184668" cy="455189"/>
          </a:xfrm>
          <a:prstGeom prst="rect">
            <a:avLst/>
          </a:prstGeom>
          <a:noFill/>
        </p:spPr>
        <p:txBody>
          <a:bodyPr wrap="square">
            <a:spAutoFit/>
          </a:bodyPr>
          <a:lstStyle/>
          <a:p>
            <a:pPr marL="0" marR="0" algn="ctr">
              <a:lnSpc>
                <a:spcPct val="150000"/>
              </a:lnSpc>
              <a:spcAft>
                <a:spcPts val="600"/>
              </a:spcAft>
              <a:buNone/>
            </a:pPr>
            <a:r>
              <a:rPr lang="zh-CN" altLang="en-US" sz="1800" b="1" kern="100" dirty="0">
                <a:effectLst/>
                <a:latin typeface="宋体" panose="02010600030101010101" pitchFamily="2" charset="-122"/>
                <a:ea typeface="宋体" panose="02010600030101010101" pitchFamily="2" charset="-122"/>
              </a:rPr>
              <a:t>总量测算法与构成测算法总需求（万亿元）</a:t>
            </a:r>
            <a:endParaRPr lang="zh-CN" altLang="en-US" sz="1800" kern="100" dirty="0">
              <a:effectLst/>
              <a:latin typeface="Times New Roman" panose="02020603050405020304" pitchFamily="18" charset="0"/>
            </a:endParaRPr>
          </a:p>
        </p:txBody>
      </p:sp>
    </p:spTree>
    <p:extLst>
      <p:ext uri="{BB962C8B-B14F-4D97-AF65-F5344CB8AC3E}">
        <p14:creationId xmlns:p14="http://schemas.microsoft.com/office/powerpoint/2010/main" val="28035902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r>
              <a:rPr kumimoji="1" lang="en-US" altLang="zh-CN" sz="2800" b="1"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980336" y="1036955"/>
            <a:ext cx="10962640" cy="5626735"/>
          </a:xfrm>
          <a:prstGeom prst="rect">
            <a:avLst/>
          </a:prstGeom>
        </p:spPr>
        <p:txBody>
          <a:bodyPr wrap="square">
            <a:noAutofit/>
          </a:bodyPr>
          <a:lstStyle/>
          <a:p>
            <a:pPr indent="252095" algn="just" defTabSz="266700">
              <a:lnSpc>
                <a:spcPct val="150000"/>
              </a:lnSpc>
              <a:spcBef>
                <a:spcPts val="700"/>
              </a:spcBef>
              <a:spcAft>
                <a:spcPct val="0"/>
              </a:spcAft>
            </a:pPr>
            <a:r>
              <a:rPr lang="en-US" altLang="zh-CN" sz="2400" b="1" dirty="0">
                <a:latin typeface="Times New Roman" panose="02020503050405090304" pitchFamily="18" charset="0"/>
                <a:ea typeface="华文楷体" panose="02010600040101010101" charset="-122"/>
                <a:cs typeface="Times New Roman" panose="02020503050405090304" pitchFamily="18" charset="0"/>
              </a:rPr>
              <a:t>  </a:t>
            </a:r>
            <a:r>
              <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 </a:t>
            </a:r>
            <a:r>
              <a:rPr lang="zh-CN" altLang="en-US" sz="2800" b="1" dirty="0">
                <a:solidFill>
                  <a:schemeClr val="accent2"/>
                </a:solidFill>
                <a:latin typeface="Times New Roman" panose="02020503050405090304" pitchFamily="18" charset="0"/>
                <a:ea typeface="华文楷体" panose="02010600040101010101" charset="-122"/>
                <a:cs typeface="Times New Roman" panose="02020503050405090304" pitchFamily="18" charset="0"/>
              </a:rPr>
              <a:t>（一）总供求失衡方向与程度</a:t>
            </a:r>
            <a:endParaRPr lang="zh-CN" altLang="en-US" sz="2400" b="1" dirty="0">
              <a:solidFill>
                <a:schemeClr val="accent2"/>
              </a:solidFill>
              <a:latin typeface="Times New Roman" panose="02020503050405090304" pitchFamily="18" charset="0"/>
              <a:ea typeface="华文楷体" panose="02010600040101010101" charset="-122"/>
              <a:cs typeface="Times New Roman" panose="02020503050405090304" pitchFamily="18" charset="0"/>
            </a:endParaRPr>
          </a:p>
          <a:p>
            <a:pPr indent="252095" algn="just" defTabSz="266700">
              <a:lnSpc>
                <a:spcPct val="150000"/>
              </a:lnSpc>
              <a:spcBef>
                <a:spcPts val="700"/>
              </a:spcBef>
              <a:spcAft>
                <a:spcPct val="0"/>
              </a:spcAft>
            </a:pPr>
            <a:r>
              <a:rPr lang="zh-CN" altLang="en-US" sz="2400" b="1" dirty="0">
                <a:solidFill>
                  <a:schemeClr val="accent5"/>
                </a:solidFill>
                <a:latin typeface="Times New Roman" panose="02020503050405090304" pitchFamily="18" charset="0"/>
                <a:ea typeface="华文楷体" panose="02010600040101010101" charset="-122"/>
                <a:cs typeface="Times New Roman" panose="02020503050405090304" pitchFamily="18" charset="0"/>
              </a:rPr>
              <a:t>    </a:t>
            </a:r>
            <a:r>
              <a:rPr lang="en-US" sz="2400" b="1" dirty="0">
                <a:solidFill>
                  <a:schemeClr val="accent5"/>
                </a:solidFill>
                <a:latin typeface="Times New Roman" panose="02020503050405090304" pitchFamily="18" charset="0"/>
                <a:ea typeface="华文楷体" panose="02010600040101010101" charset="-122"/>
                <a:cs typeface="Times New Roman" panose="02020503050405090304" pitchFamily="18" charset="0"/>
              </a:rPr>
              <a:t>1.</a:t>
            </a:r>
            <a:r>
              <a:rPr lang="zh-CN" altLang="en-US" sz="2400" b="1" dirty="0">
                <a:solidFill>
                  <a:schemeClr val="accent5"/>
                </a:solidFill>
                <a:latin typeface="Times New Roman" panose="02020503050405090304" pitchFamily="18" charset="0"/>
                <a:ea typeface="华文楷体" panose="02010600040101010101" charset="-122"/>
                <a:cs typeface="Times New Roman" panose="02020503050405090304" pitchFamily="18" charset="0"/>
              </a:rPr>
              <a:t>测算结果</a:t>
            </a:r>
          </a:p>
          <a:p>
            <a:pPr indent="252095" algn="just" defTabSz="266700">
              <a:lnSpc>
                <a:spcPct val="150000"/>
              </a:lnSpc>
              <a:spcBef>
                <a:spcPts val="700"/>
              </a:spcBef>
              <a:spcAft>
                <a:spcPct val="0"/>
              </a:spcAft>
            </a:pPr>
            <a:endParaRPr lang="zh-CN" altLang="en-US" dirty="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endParaRPr lang="zh-CN" altLang="en-US" dirty="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endParaRPr lang="zh-CN" altLang="en-US" dirty="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endParaRPr lang="zh-CN" altLang="en-US" dirty="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endParaRPr lang="zh-CN" altLang="en-US" dirty="0">
              <a:latin typeface="华文楷体" panose="02010600040101010101" charset="-122"/>
              <a:ea typeface="华文楷体" panose="02010600040101010101" charset="-122"/>
              <a:cs typeface="华文楷体" panose="02010600040101010101" charset="-122"/>
            </a:endParaRPr>
          </a:p>
        </p:txBody>
      </p:sp>
      <p:sp>
        <p:nvSpPr>
          <p:cNvPr id="5"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二、中国总供求平衡分析</a:t>
            </a:r>
          </a:p>
        </p:txBody>
      </p:sp>
      <p:graphicFrame>
        <p:nvGraphicFramePr>
          <p:cNvPr id="2" name="表格 1">
            <a:extLst>
              <a:ext uri="{FF2B5EF4-FFF2-40B4-BE49-F238E27FC236}">
                <a16:creationId xmlns:a16="http://schemas.microsoft.com/office/drawing/2014/main" id="{F7752A7D-B9DA-B2C8-8B7B-53152699EFCA}"/>
              </a:ext>
            </a:extLst>
          </p:cNvPr>
          <p:cNvGraphicFramePr>
            <a:graphicFrameLocks noGrp="1"/>
          </p:cNvGraphicFramePr>
          <p:nvPr>
            <p:extLst>
              <p:ext uri="{D42A27DB-BD31-4B8C-83A1-F6EECF244321}">
                <p14:modId xmlns:p14="http://schemas.microsoft.com/office/powerpoint/2010/main" val="833244032"/>
              </p:ext>
            </p:extLst>
          </p:nvPr>
        </p:nvGraphicFramePr>
        <p:xfrm>
          <a:off x="2078183" y="2277688"/>
          <a:ext cx="8262848" cy="4232335"/>
        </p:xfrm>
        <a:graphic>
          <a:graphicData uri="http://schemas.openxmlformats.org/drawingml/2006/table">
            <a:tbl>
              <a:tblPr/>
              <a:tblGrid>
                <a:gridCol w="820040">
                  <a:extLst>
                    <a:ext uri="{9D8B030D-6E8A-4147-A177-3AD203B41FA5}">
                      <a16:colId xmlns:a16="http://schemas.microsoft.com/office/drawing/2014/main" val="3707918091"/>
                    </a:ext>
                  </a:extLst>
                </a:gridCol>
                <a:gridCol w="896456">
                  <a:extLst>
                    <a:ext uri="{9D8B030D-6E8A-4147-A177-3AD203B41FA5}">
                      <a16:colId xmlns:a16="http://schemas.microsoft.com/office/drawing/2014/main" val="909576485"/>
                    </a:ext>
                  </a:extLst>
                </a:gridCol>
                <a:gridCol w="896456">
                  <a:extLst>
                    <a:ext uri="{9D8B030D-6E8A-4147-A177-3AD203B41FA5}">
                      <a16:colId xmlns:a16="http://schemas.microsoft.com/office/drawing/2014/main" val="2760149333"/>
                    </a:ext>
                  </a:extLst>
                </a:gridCol>
                <a:gridCol w="953974">
                  <a:extLst>
                    <a:ext uri="{9D8B030D-6E8A-4147-A177-3AD203B41FA5}">
                      <a16:colId xmlns:a16="http://schemas.microsoft.com/office/drawing/2014/main" val="2356189742"/>
                    </a:ext>
                  </a:extLst>
                </a:gridCol>
                <a:gridCol w="953974">
                  <a:extLst>
                    <a:ext uri="{9D8B030D-6E8A-4147-A177-3AD203B41FA5}">
                      <a16:colId xmlns:a16="http://schemas.microsoft.com/office/drawing/2014/main" val="2042070959"/>
                    </a:ext>
                  </a:extLst>
                </a:gridCol>
                <a:gridCol w="822505">
                  <a:extLst>
                    <a:ext uri="{9D8B030D-6E8A-4147-A177-3AD203B41FA5}">
                      <a16:colId xmlns:a16="http://schemas.microsoft.com/office/drawing/2014/main" val="2393912480"/>
                    </a:ext>
                  </a:extLst>
                </a:gridCol>
                <a:gridCol w="822505">
                  <a:extLst>
                    <a:ext uri="{9D8B030D-6E8A-4147-A177-3AD203B41FA5}">
                      <a16:colId xmlns:a16="http://schemas.microsoft.com/office/drawing/2014/main" val="3244757035"/>
                    </a:ext>
                  </a:extLst>
                </a:gridCol>
                <a:gridCol w="1048469">
                  <a:extLst>
                    <a:ext uri="{9D8B030D-6E8A-4147-A177-3AD203B41FA5}">
                      <a16:colId xmlns:a16="http://schemas.microsoft.com/office/drawing/2014/main" val="1414020801"/>
                    </a:ext>
                  </a:extLst>
                </a:gridCol>
                <a:gridCol w="1048469">
                  <a:extLst>
                    <a:ext uri="{9D8B030D-6E8A-4147-A177-3AD203B41FA5}">
                      <a16:colId xmlns:a16="http://schemas.microsoft.com/office/drawing/2014/main" val="1085645248"/>
                    </a:ext>
                  </a:extLst>
                </a:gridCol>
              </a:tblGrid>
              <a:tr h="340430">
                <a:tc rowSpan="2">
                  <a:txBody>
                    <a:bodyPr/>
                    <a:lstStyle/>
                    <a:p>
                      <a:pPr marL="0" marR="0" algn="ctr">
                        <a:buNone/>
                      </a:pPr>
                      <a:r>
                        <a:rPr lang="zh-CN" altLang="en-US" sz="1050" kern="100">
                          <a:effectLst/>
                          <a:latin typeface="宋体" panose="02010600030101010101" pitchFamily="2" charset="-122"/>
                          <a:ea typeface="宋体" panose="02010600030101010101" pitchFamily="2" charset="-122"/>
                        </a:rPr>
                        <a:t>年份</a:t>
                      </a:r>
                      <a:endParaRPr lang="zh-CN" altLang="en-US" sz="1050" kern="100">
                        <a:effectLst/>
                        <a:latin typeface="Times New Roman" panose="02020603050405020304" pitchFamily="18" charset="0"/>
                      </a:endParaRPr>
                    </a:p>
                  </a:txBody>
                  <a:tcPr marL="68580" marR="68580" anchor="ctr">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marL="0" marR="0" algn="ctr">
                        <a:buNone/>
                      </a:pPr>
                      <a:r>
                        <a:rPr lang="zh-CN" altLang="en-US" sz="1050" kern="100" dirty="0">
                          <a:effectLst/>
                          <a:latin typeface="宋体" panose="02010600030101010101" pitchFamily="2" charset="-122"/>
                          <a:ea typeface="宋体" panose="02010600030101010101" pitchFamily="2" charset="-122"/>
                        </a:rPr>
                        <a:t>口径一</a:t>
                      </a:r>
                      <a:endParaRPr lang="zh-CN" altLang="en-US" sz="1050" kern="100" dirty="0">
                        <a:effectLst/>
                        <a:latin typeface="Times New Roman" panose="02020603050405020304" pitchFamily="18"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marL="0" marR="0" algn="ctr">
                        <a:buNone/>
                      </a:pPr>
                      <a:r>
                        <a:rPr lang="zh-CN" altLang="en-US" sz="1050" kern="100">
                          <a:effectLst/>
                          <a:latin typeface="宋体" panose="02010600030101010101" pitchFamily="2" charset="-122"/>
                          <a:ea typeface="宋体" panose="02010600030101010101" pitchFamily="2" charset="-122"/>
                        </a:rPr>
                        <a:t>口径二</a:t>
                      </a:r>
                      <a:endParaRPr lang="zh-CN" altLang="en-US" sz="1050" kern="100">
                        <a:effectLst/>
                        <a:latin typeface="Times New Roman" panose="02020603050405020304" pitchFamily="18" charset="0"/>
                      </a:endParaRPr>
                    </a:p>
                  </a:txBody>
                  <a:tcPr marL="68580" marR="6858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049479794"/>
                  </a:ext>
                </a:extLst>
              </a:tr>
              <a:tr h="828035">
                <a:tc vMerge="1">
                  <a:txBody>
                    <a:bodyPr/>
                    <a:lstStyle/>
                    <a:p>
                      <a:endParaRPr lang="zh-CN" altLang="en-US"/>
                    </a:p>
                  </a:txBody>
                  <a:tcPr/>
                </a:tc>
                <a:tc>
                  <a:txBody>
                    <a:bodyPr/>
                    <a:lstStyle/>
                    <a:p>
                      <a:pPr marL="0" marR="0" algn="ctr">
                        <a:lnSpc>
                          <a:spcPts val="1400"/>
                        </a:lnSpc>
                        <a:buNone/>
                      </a:pPr>
                      <a:r>
                        <a:rPr lang="zh-CN" altLang="en-US" sz="1050" kern="100" dirty="0">
                          <a:effectLst/>
                          <a:latin typeface="宋体" panose="02010600030101010101" pitchFamily="2" charset="-122"/>
                          <a:ea typeface="宋体" panose="02010600030101010101" pitchFamily="2" charset="-122"/>
                        </a:rPr>
                        <a:t>总供给</a:t>
                      </a:r>
                      <a:endParaRPr lang="zh-CN" altLang="en-US" sz="1050" kern="100" dirty="0">
                        <a:effectLst/>
                        <a:latin typeface="Times New Roman" panose="02020603050405020304" pitchFamily="18" charset="0"/>
                      </a:endParaRPr>
                    </a:p>
                    <a:p>
                      <a:pPr marL="0" marR="0" algn="ctr">
                        <a:lnSpc>
                          <a:spcPts val="1400"/>
                        </a:lnSpc>
                        <a:buNone/>
                      </a:pPr>
                      <a:r>
                        <a:rPr lang="en" sz="1050" i="1" kern="100" dirty="0">
                          <a:effectLst/>
                          <a:latin typeface="Times New Roman" panose="02020603050405020304" pitchFamily="18" charset="0"/>
                          <a:ea typeface="宋体" panose="02010600030101010101" pitchFamily="2" charset="-122"/>
                        </a:rPr>
                        <a:t>AS</a:t>
                      </a:r>
                      <a:endParaRPr lang="en" sz="1050" kern="100" dirty="0">
                        <a:effectLst/>
                        <a:latin typeface="Times New Roman" panose="02020603050405020304" pitchFamily="18" charset="0"/>
                      </a:endParaRPr>
                    </a:p>
                  </a:txBody>
                  <a:tcPr marL="68580" marR="6858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marL="0" marR="0" algn="ctr">
                        <a:lnSpc>
                          <a:spcPts val="1400"/>
                        </a:lnSpc>
                        <a:buNone/>
                      </a:pPr>
                      <a:r>
                        <a:rPr lang="zh-CN" altLang="en-US" sz="1050" kern="100" dirty="0">
                          <a:effectLst/>
                          <a:latin typeface="宋体" panose="02010600030101010101" pitchFamily="2" charset="-122"/>
                          <a:ea typeface="宋体" panose="02010600030101010101" pitchFamily="2" charset="-122"/>
                        </a:rPr>
                        <a:t>总需求</a:t>
                      </a:r>
                      <a:endParaRPr lang="zh-CN" altLang="en-US" sz="1050" kern="100" dirty="0">
                        <a:effectLst/>
                        <a:latin typeface="Times New Roman" panose="02020603050405020304" pitchFamily="18" charset="0"/>
                      </a:endParaRPr>
                    </a:p>
                    <a:p>
                      <a:pPr marL="0" marR="0" algn="ctr">
                        <a:lnSpc>
                          <a:spcPts val="1400"/>
                        </a:lnSpc>
                        <a:buNone/>
                      </a:pPr>
                      <a:r>
                        <a:rPr lang="en" sz="1050" i="1" kern="100" dirty="0">
                          <a:effectLst/>
                          <a:latin typeface="Times New Roman" panose="02020603050405020304" pitchFamily="18" charset="0"/>
                        </a:rPr>
                        <a:t>AD</a:t>
                      </a:r>
                      <a:endParaRPr lang="en" sz="1050" kern="100" dirty="0">
                        <a:effectLst/>
                        <a:latin typeface="Times New Roman" panose="02020603050405020304" pitchFamily="18" charset="0"/>
                      </a:endParaRPr>
                    </a:p>
                  </a:txBody>
                  <a:tcPr marL="68580" marR="6858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marL="0" marR="0" algn="ctr">
                        <a:lnSpc>
                          <a:spcPts val="1400"/>
                        </a:lnSpc>
                        <a:buNone/>
                      </a:pPr>
                      <a:r>
                        <a:rPr lang="zh-CN" altLang="en-US" sz="1050" kern="100" dirty="0">
                          <a:effectLst/>
                          <a:latin typeface="宋体" panose="02010600030101010101" pitchFamily="2" charset="-122"/>
                          <a:ea typeface="宋体" panose="02010600030101010101" pitchFamily="2" charset="-122"/>
                        </a:rPr>
                        <a:t>差额</a:t>
                      </a:r>
                      <a:endParaRPr lang="zh-CN" altLang="en-US" sz="1050" kern="100" dirty="0">
                        <a:effectLst/>
                        <a:latin typeface="Times New Roman" panose="02020603050405020304" pitchFamily="18" charset="0"/>
                      </a:endParaRPr>
                    </a:p>
                    <a:p>
                      <a:pPr marL="0" marR="0" algn="ctr">
                        <a:lnSpc>
                          <a:spcPts val="1400"/>
                        </a:lnSpc>
                        <a:buNone/>
                      </a:pPr>
                      <a:r>
                        <a:rPr lang="en" sz="1050" i="1" kern="100" dirty="0">
                          <a:effectLst/>
                          <a:latin typeface="Times New Roman" panose="02020603050405020304" pitchFamily="18" charset="0"/>
                          <a:ea typeface="宋体" panose="02010600030101010101" pitchFamily="2" charset="-122"/>
                        </a:rPr>
                        <a:t>AD</a:t>
                      </a:r>
                      <a:r>
                        <a:rPr lang="en" sz="1050" kern="100" dirty="0">
                          <a:effectLst/>
                          <a:latin typeface="Times New Roman" panose="02020603050405020304" pitchFamily="18" charset="0"/>
                          <a:ea typeface="宋体" panose="02010600030101010101" pitchFamily="2" charset="-122"/>
                        </a:rPr>
                        <a:t>-</a:t>
                      </a:r>
                      <a:r>
                        <a:rPr lang="en" sz="1050" i="1" kern="100" dirty="0">
                          <a:effectLst/>
                          <a:latin typeface="Times New Roman" panose="02020603050405020304" pitchFamily="18" charset="0"/>
                          <a:ea typeface="宋体" panose="02010600030101010101" pitchFamily="2" charset="-122"/>
                        </a:rPr>
                        <a:t>AS</a:t>
                      </a:r>
                      <a:endParaRPr lang="en" sz="1050" kern="100" dirty="0">
                        <a:effectLst/>
                        <a:latin typeface="Times New Roman" panose="02020603050405020304" pitchFamily="18" charset="0"/>
                      </a:endParaRPr>
                    </a:p>
                  </a:txBody>
                  <a:tcPr marL="68580" marR="6858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marL="0" marR="0" algn="ctr">
                        <a:lnSpc>
                          <a:spcPts val="1400"/>
                        </a:lnSpc>
                        <a:buNone/>
                      </a:pPr>
                      <a:r>
                        <a:rPr lang="zh-CN" altLang="en-US" sz="1050" kern="100" dirty="0">
                          <a:effectLst/>
                          <a:latin typeface="宋体" panose="02010600030101010101" pitchFamily="2" charset="-122"/>
                          <a:ea typeface="宋体" panose="02010600030101010101" pitchFamily="2" charset="-122"/>
                        </a:rPr>
                        <a:t>差率</a:t>
                      </a:r>
                      <a:endParaRPr lang="zh-CN" altLang="en-US" sz="1050" kern="100" dirty="0">
                        <a:effectLst/>
                        <a:latin typeface="Times New Roman" panose="02020603050405020304" pitchFamily="18" charset="0"/>
                      </a:endParaRPr>
                    </a:p>
                    <a:p>
                      <a:pPr marL="0" marR="0" algn="ctr">
                        <a:lnSpc>
                          <a:spcPts val="1400"/>
                        </a:lnSpc>
                        <a:buNone/>
                      </a:pPr>
                      <a:r>
                        <a:rPr lang="en-US" altLang="zh-CN" sz="1050" kern="100" dirty="0">
                          <a:effectLst/>
                          <a:latin typeface="Times New Roman" panose="02020603050405020304" pitchFamily="18" charset="0"/>
                        </a:rPr>
                        <a:t>(</a:t>
                      </a:r>
                      <a:r>
                        <a:rPr lang="en" sz="1050" i="1" kern="100" dirty="0">
                          <a:effectLst/>
                          <a:latin typeface="Times New Roman" panose="02020603050405020304" pitchFamily="18" charset="0"/>
                          <a:ea typeface="宋体" panose="02010600030101010101" pitchFamily="2" charset="-122"/>
                        </a:rPr>
                        <a:t>AD</a:t>
                      </a:r>
                      <a:r>
                        <a:rPr lang="en" sz="1050" kern="100" dirty="0">
                          <a:effectLst/>
                          <a:latin typeface="Times New Roman" panose="02020603050405020304" pitchFamily="18" charset="0"/>
                        </a:rPr>
                        <a:t>/</a:t>
                      </a:r>
                      <a:r>
                        <a:rPr lang="en" sz="1050" i="1" kern="100" dirty="0">
                          <a:effectLst/>
                          <a:latin typeface="Times New Roman" panose="02020603050405020304" pitchFamily="18" charset="0"/>
                          <a:ea typeface="宋体" panose="02010600030101010101" pitchFamily="2" charset="-122"/>
                        </a:rPr>
                        <a:t>AS</a:t>
                      </a:r>
                      <a:r>
                        <a:rPr lang="en" sz="1050" kern="100" dirty="0">
                          <a:effectLst/>
                          <a:latin typeface="Times New Roman" panose="02020603050405020304" pitchFamily="18" charset="0"/>
                        </a:rPr>
                        <a:t>)</a:t>
                      </a:r>
                      <a:r>
                        <a:rPr lang="en" sz="1050" kern="100" dirty="0">
                          <a:effectLst/>
                          <a:latin typeface="Times New Roman" panose="02020603050405020304" pitchFamily="18" charset="0"/>
                          <a:ea typeface="宋体" panose="02010600030101010101" pitchFamily="2" charset="-122"/>
                        </a:rPr>
                        <a:t>-1</a:t>
                      </a:r>
                      <a:endParaRPr lang="en" sz="1050" kern="100" dirty="0">
                        <a:effectLst/>
                        <a:latin typeface="Times New Roman" panose="02020603050405020304" pitchFamily="18" charset="0"/>
                      </a:endParaRPr>
                    </a:p>
                  </a:txBody>
                  <a:tcPr marL="68580" marR="6858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marL="0" marR="0" algn="ctr">
                        <a:lnSpc>
                          <a:spcPts val="1400"/>
                        </a:lnSpc>
                        <a:buNone/>
                      </a:pPr>
                      <a:r>
                        <a:rPr lang="zh-CN" altLang="en-US" sz="1050" kern="100" dirty="0">
                          <a:effectLst/>
                          <a:latin typeface="宋体" panose="02010600030101010101" pitchFamily="2" charset="-122"/>
                          <a:ea typeface="宋体" panose="02010600030101010101" pitchFamily="2" charset="-122"/>
                        </a:rPr>
                        <a:t>总供给</a:t>
                      </a:r>
                      <a:endParaRPr lang="zh-CN" altLang="en-US" sz="1050" kern="100" dirty="0">
                        <a:effectLst/>
                        <a:latin typeface="Times New Roman" panose="02020603050405020304" pitchFamily="18" charset="0"/>
                      </a:endParaRPr>
                    </a:p>
                    <a:p>
                      <a:pPr marL="0" marR="0" algn="ctr">
                        <a:lnSpc>
                          <a:spcPts val="1400"/>
                        </a:lnSpc>
                        <a:buNone/>
                      </a:pPr>
                      <a:r>
                        <a:rPr lang="en" sz="1200" i="1" kern="100" dirty="0" err="1">
                          <a:effectLst/>
                          <a:latin typeface="Times New Roman" panose="02020603050405020304" pitchFamily="18" charset="0"/>
                          <a:ea typeface="宋体" panose="02010600030101010101" pitchFamily="2" charset="-122"/>
                        </a:rPr>
                        <a:t>AS</a:t>
                      </a:r>
                      <a:r>
                        <a:rPr lang="en" sz="1200" i="1" kern="100" baseline="-25000" dirty="0" err="1">
                          <a:effectLst/>
                          <a:latin typeface="Times New Roman" panose="02020603050405020304" pitchFamily="18" charset="0"/>
                          <a:ea typeface="宋体" panose="02010600030101010101" pitchFamily="2" charset="-122"/>
                        </a:rPr>
                        <a:t>d</a:t>
                      </a:r>
                      <a:endParaRPr lang="en" sz="1050" kern="100" dirty="0">
                        <a:effectLst/>
                        <a:latin typeface="Times New Roman" panose="02020603050405020304" pitchFamily="18" charset="0"/>
                      </a:endParaRPr>
                    </a:p>
                  </a:txBody>
                  <a:tcPr marL="68580" marR="6858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marL="0" marR="0" algn="ctr">
                        <a:lnSpc>
                          <a:spcPts val="1400"/>
                        </a:lnSpc>
                        <a:buNone/>
                      </a:pPr>
                      <a:r>
                        <a:rPr lang="zh-CN" altLang="en-US" sz="1050" kern="100" dirty="0">
                          <a:effectLst/>
                          <a:latin typeface="宋体" panose="02010600030101010101" pitchFamily="2" charset="-122"/>
                          <a:ea typeface="宋体" panose="02010600030101010101" pitchFamily="2" charset="-122"/>
                        </a:rPr>
                        <a:t>总需求</a:t>
                      </a:r>
                      <a:endParaRPr lang="zh-CN" altLang="en-US" sz="1050" kern="100" dirty="0">
                        <a:effectLst/>
                        <a:latin typeface="Times New Roman" panose="02020603050405020304" pitchFamily="18" charset="0"/>
                      </a:endParaRPr>
                    </a:p>
                    <a:p>
                      <a:pPr marL="0" marR="0" algn="ctr">
                        <a:lnSpc>
                          <a:spcPts val="1400"/>
                        </a:lnSpc>
                        <a:buNone/>
                      </a:pPr>
                      <a:r>
                        <a:rPr lang="en" sz="1050" i="1" kern="100" dirty="0">
                          <a:effectLst/>
                          <a:latin typeface="Times New Roman" panose="02020603050405020304" pitchFamily="18" charset="0"/>
                        </a:rPr>
                        <a:t>AD</a:t>
                      </a:r>
                      <a:endParaRPr lang="en" sz="1050" kern="100" dirty="0">
                        <a:effectLst/>
                        <a:latin typeface="Times New Roman" panose="02020603050405020304" pitchFamily="18" charset="0"/>
                      </a:endParaRPr>
                    </a:p>
                  </a:txBody>
                  <a:tcPr marL="68580" marR="6858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marL="0" marR="0" algn="ctr">
                        <a:lnSpc>
                          <a:spcPts val="1400"/>
                        </a:lnSpc>
                        <a:buNone/>
                      </a:pPr>
                      <a:r>
                        <a:rPr lang="zh-CN" altLang="en-US" sz="1050" kern="100" dirty="0">
                          <a:effectLst/>
                          <a:latin typeface="宋体" panose="02010600030101010101" pitchFamily="2" charset="-122"/>
                          <a:ea typeface="宋体" panose="02010600030101010101" pitchFamily="2" charset="-122"/>
                        </a:rPr>
                        <a:t>差额</a:t>
                      </a:r>
                      <a:endParaRPr lang="zh-CN" altLang="en-US" sz="1050" kern="100" dirty="0">
                        <a:effectLst/>
                        <a:latin typeface="Times New Roman" panose="02020603050405020304" pitchFamily="18" charset="0"/>
                      </a:endParaRPr>
                    </a:p>
                    <a:p>
                      <a:pPr marL="0" marR="0" algn="ctr">
                        <a:lnSpc>
                          <a:spcPts val="1400"/>
                        </a:lnSpc>
                        <a:buNone/>
                      </a:pPr>
                      <a:r>
                        <a:rPr lang="en" sz="1050" i="1" kern="100" dirty="0">
                          <a:effectLst/>
                          <a:latin typeface="Times New Roman" panose="02020603050405020304" pitchFamily="18" charset="0"/>
                          <a:ea typeface="宋体" panose="02010600030101010101" pitchFamily="2" charset="-122"/>
                        </a:rPr>
                        <a:t>AD</a:t>
                      </a:r>
                      <a:r>
                        <a:rPr lang="en" sz="1050" kern="100" dirty="0">
                          <a:effectLst/>
                          <a:latin typeface="Times New Roman" panose="02020603050405020304" pitchFamily="18" charset="0"/>
                          <a:ea typeface="宋体" panose="02010600030101010101" pitchFamily="2" charset="-122"/>
                        </a:rPr>
                        <a:t>-</a:t>
                      </a:r>
                      <a:r>
                        <a:rPr lang="en" sz="1200" i="1" kern="100" dirty="0" err="1">
                          <a:effectLst/>
                          <a:latin typeface="Times New Roman" panose="02020603050405020304" pitchFamily="18" charset="0"/>
                          <a:ea typeface="宋体" panose="02010600030101010101" pitchFamily="2" charset="-122"/>
                        </a:rPr>
                        <a:t>AS</a:t>
                      </a:r>
                      <a:r>
                        <a:rPr lang="en" sz="1200" i="1" kern="100" baseline="-25000" dirty="0" err="1">
                          <a:effectLst/>
                          <a:latin typeface="Times New Roman" panose="02020603050405020304" pitchFamily="18" charset="0"/>
                          <a:ea typeface="宋体" panose="02010600030101010101" pitchFamily="2" charset="-122"/>
                        </a:rPr>
                        <a:t>d</a:t>
                      </a:r>
                      <a:endParaRPr lang="en" sz="1050" kern="100" dirty="0">
                        <a:effectLst/>
                        <a:latin typeface="Times New Roman" panose="02020603050405020304" pitchFamily="18" charset="0"/>
                      </a:endParaRPr>
                    </a:p>
                  </a:txBody>
                  <a:tcPr marL="68580" marR="6858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marL="0" marR="0" algn="ctr">
                        <a:lnSpc>
                          <a:spcPts val="1400"/>
                        </a:lnSpc>
                        <a:buNone/>
                      </a:pPr>
                      <a:r>
                        <a:rPr lang="zh-CN" altLang="en-US" sz="1050" kern="100" dirty="0">
                          <a:effectLst/>
                          <a:latin typeface="宋体" panose="02010600030101010101" pitchFamily="2" charset="-122"/>
                          <a:ea typeface="宋体" panose="02010600030101010101" pitchFamily="2" charset="-122"/>
                        </a:rPr>
                        <a:t>差率</a:t>
                      </a:r>
                      <a:endParaRPr lang="zh-CN" altLang="en-US" sz="1050" kern="100" dirty="0">
                        <a:effectLst/>
                        <a:latin typeface="Times New Roman" panose="02020603050405020304" pitchFamily="18" charset="0"/>
                      </a:endParaRPr>
                    </a:p>
                    <a:p>
                      <a:pPr marL="0" marR="0" algn="ctr">
                        <a:lnSpc>
                          <a:spcPts val="1400"/>
                        </a:lnSpc>
                        <a:buNone/>
                      </a:pPr>
                      <a:r>
                        <a:rPr lang="en-US" altLang="zh-CN" sz="1050" kern="100" dirty="0">
                          <a:effectLst/>
                          <a:latin typeface="Times New Roman" panose="02020603050405020304" pitchFamily="18" charset="0"/>
                        </a:rPr>
                        <a:t>(</a:t>
                      </a:r>
                      <a:r>
                        <a:rPr lang="en" sz="1050" i="1" kern="100" dirty="0">
                          <a:effectLst/>
                          <a:latin typeface="Times New Roman" panose="02020603050405020304" pitchFamily="18" charset="0"/>
                          <a:ea typeface="宋体" panose="02010600030101010101" pitchFamily="2" charset="-122"/>
                        </a:rPr>
                        <a:t>AD</a:t>
                      </a:r>
                      <a:r>
                        <a:rPr lang="en" sz="1050" kern="100" dirty="0">
                          <a:effectLst/>
                          <a:latin typeface="Times New Roman" panose="02020603050405020304" pitchFamily="18" charset="0"/>
                        </a:rPr>
                        <a:t>/</a:t>
                      </a:r>
                      <a:r>
                        <a:rPr lang="en" sz="1200" i="1" kern="100" dirty="0" err="1">
                          <a:effectLst/>
                          <a:latin typeface="Times New Roman" panose="02020603050405020304" pitchFamily="18" charset="0"/>
                          <a:ea typeface="宋体" panose="02010600030101010101" pitchFamily="2" charset="-122"/>
                        </a:rPr>
                        <a:t>AS</a:t>
                      </a:r>
                      <a:r>
                        <a:rPr lang="en" sz="1200" i="1" kern="100" baseline="-25000" dirty="0" err="1">
                          <a:effectLst/>
                          <a:latin typeface="Times New Roman" panose="02020603050405020304" pitchFamily="18" charset="0"/>
                          <a:ea typeface="宋体" panose="02010600030101010101" pitchFamily="2" charset="-122"/>
                        </a:rPr>
                        <a:t>d</a:t>
                      </a:r>
                      <a:r>
                        <a:rPr lang="en" sz="1050" kern="100" dirty="0">
                          <a:effectLst/>
                          <a:latin typeface="Times New Roman" panose="02020603050405020304" pitchFamily="18" charset="0"/>
                        </a:rPr>
                        <a:t>)</a:t>
                      </a:r>
                      <a:r>
                        <a:rPr lang="en" sz="1050" kern="100" dirty="0">
                          <a:effectLst/>
                          <a:latin typeface="Times New Roman" panose="02020603050405020304" pitchFamily="18" charset="0"/>
                          <a:ea typeface="宋体" panose="02010600030101010101" pitchFamily="2" charset="-122"/>
                        </a:rPr>
                        <a:t>-1</a:t>
                      </a:r>
                      <a:endParaRPr lang="en" sz="1050" kern="100" dirty="0">
                        <a:effectLst/>
                        <a:latin typeface="Times New Roman" panose="02020603050405020304" pitchFamily="18" charset="0"/>
                      </a:endParaRPr>
                    </a:p>
                  </a:txBody>
                  <a:tcPr marL="68580" marR="68580" anchor="ctr">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13729620"/>
                  </a:ext>
                </a:extLst>
              </a:tr>
              <a:tr h="340430">
                <a:tc>
                  <a:txBody>
                    <a:bodyPr/>
                    <a:lstStyle/>
                    <a:p>
                      <a:pPr marL="0" marR="0" algn="ctr">
                        <a:buNone/>
                      </a:pPr>
                      <a:r>
                        <a:rPr lang="en-US" altLang="zh-CN" sz="1050" kern="100">
                          <a:effectLst/>
                          <a:latin typeface="Times New Roman" panose="02020603050405020304" pitchFamily="18" charset="0"/>
                        </a:rPr>
                        <a:t>1980</a:t>
                      </a:r>
                    </a:p>
                  </a:txBody>
                  <a:tcPr marL="68580" marR="6858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0.46</a:t>
                      </a:r>
                      <a:endParaRPr lang="zh-CN" altLang="en-US" sz="1050" kern="100">
                        <a:effectLst/>
                        <a:latin typeface="Times New Roman" panose="02020603050405020304" pitchFamily="18" charset="0"/>
                      </a:endParaRPr>
                    </a:p>
                  </a:txBody>
                  <a:tcPr marL="68580" marR="6858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0.46</a:t>
                      </a:r>
                      <a:endParaRPr lang="zh-CN" altLang="en-US" sz="1050" kern="100">
                        <a:effectLst/>
                        <a:latin typeface="Times New Roman" panose="02020603050405020304" pitchFamily="18" charset="0"/>
                      </a:endParaRPr>
                    </a:p>
                  </a:txBody>
                  <a:tcPr marL="68580" marR="6858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-0.01</a:t>
                      </a:r>
                      <a:endParaRPr lang="zh-CN" altLang="en-US" sz="1050" kern="100">
                        <a:effectLst/>
                        <a:latin typeface="Times New Roman" panose="02020603050405020304" pitchFamily="18" charset="0"/>
                      </a:endParaRPr>
                    </a:p>
                  </a:txBody>
                  <a:tcPr marL="68580" marR="6858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-1.2%</a:t>
                      </a:r>
                      <a:endParaRPr lang="zh-CN" altLang="en-US" sz="1050" kern="100">
                        <a:effectLst/>
                        <a:latin typeface="Times New Roman" panose="02020603050405020304" pitchFamily="18" charset="0"/>
                      </a:endParaRPr>
                    </a:p>
                  </a:txBody>
                  <a:tcPr marL="68580" marR="6858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0.43</a:t>
                      </a:r>
                      <a:endParaRPr lang="zh-CN" altLang="en-US" sz="1050" kern="100">
                        <a:effectLst/>
                        <a:latin typeface="Times New Roman" panose="02020603050405020304" pitchFamily="18" charset="0"/>
                      </a:endParaRPr>
                    </a:p>
                  </a:txBody>
                  <a:tcPr marL="68580" marR="6858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0.46</a:t>
                      </a:r>
                      <a:endParaRPr lang="zh-CN" altLang="en-US" sz="1050" kern="100">
                        <a:effectLst/>
                        <a:latin typeface="Times New Roman" panose="02020603050405020304" pitchFamily="18" charset="0"/>
                      </a:endParaRPr>
                    </a:p>
                  </a:txBody>
                  <a:tcPr marL="68580" marR="6858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0.02</a:t>
                      </a:r>
                      <a:endParaRPr lang="zh-CN" altLang="en-US" sz="1050" kern="100">
                        <a:effectLst/>
                        <a:latin typeface="Times New Roman" panose="02020603050405020304" pitchFamily="18" charset="0"/>
                      </a:endParaRPr>
                    </a:p>
                  </a:txBody>
                  <a:tcPr marL="68580" marR="6858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5.0%</a:t>
                      </a:r>
                      <a:endParaRPr lang="zh-CN" altLang="en-US" sz="1050" kern="100">
                        <a:effectLst/>
                        <a:latin typeface="Times New Roman" panose="02020603050405020304" pitchFamily="18" charset="0"/>
                      </a:endParaRPr>
                    </a:p>
                  </a:txBody>
                  <a:tcPr marL="68580" marR="68580" anchor="ctr">
                    <a:lnL>
                      <a:noFill/>
                    </a:lnL>
                    <a:lnR>
                      <a:noFill/>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662702371"/>
                  </a:ext>
                </a:extLst>
              </a:tr>
              <a:tr h="340430">
                <a:tc>
                  <a:txBody>
                    <a:bodyPr/>
                    <a:lstStyle/>
                    <a:p>
                      <a:pPr marL="0" marR="0" algn="ctr">
                        <a:buNone/>
                      </a:pPr>
                      <a:r>
                        <a:rPr lang="en-US" altLang="zh-CN" sz="1050" kern="100">
                          <a:effectLst/>
                          <a:latin typeface="Times New Roman" panose="02020603050405020304" pitchFamily="18" charset="0"/>
                        </a:rPr>
                        <a:t>1985</a:t>
                      </a:r>
                    </a:p>
                  </a:txBody>
                  <a:tcPr marL="68580" marR="6858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0.96</a:t>
                      </a:r>
                      <a:endParaRPr lang="zh-CN" altLang="en-US" sz="1050" kern="100">
                        <a:effectLst/>
                        <a:latin typeface="Times New Roman" panose="02020603050405020304" pitchFamily="18" charset="0"/>
                      </a:endParaRPr>
                    </a:p>
                  </a:txBody>
                  <a:tcPr marL="68580" marR="6858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0.95</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-0.01</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-1.0%</a:t>
                      </a:r>
                      <a:endParaRPr lang="zh-CN" altLang="en-US" sz="1050" kern="100">
                        <a:effectLst/>
                        <a:latin typeface="Times New Roman" panose="02020603050405020304" pitchFamily="18" charset="0"/>
                      </a:endParaRPr>
                    </a:p>
                  </a:txBody>
                  <a:tcPr marL="68580" marR="6858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0.88</a:t>
                      </a:r>
                      <a:endParaRPr lang="zh-CN" altLang="en-US" sz="1050" kern="100">
                        <a:effectLst/>
                        <a:latin typeface="Times New Roman" panose="02020603050405020304" pitchFamily="18" charset="0"/>
                      </a:endParaRPr>
                    </a:p>
                  </a:txBody>
                  <a:tcPr marL="68580" marR="6858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0.95</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0.07</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8.1%</a:t>
                      </a:r>
                      <a:endParaRPr lang="zh-CN" altLang="en-US" sz="1050" kern="100">
                        <a:effectLst/>
                        <a:latin typeface="Times New Roman" panose="02020603050405020304" pitchFamily="18" charset="0"/>
                      </a:endParaRPr>
                    </a:p>
                  </a:txBody>
                  <a:tcPr marL="68580" marR="68580" anchor="ctr">
                    <a:lnL>
                      <a:noFill/>
                    </a:lnL>
                    <a:lnR>
                      <a:noFill/>
                    </a:lnR>
                    <a:lnT>
                      <a:noFill/>
                    </a:lnT>
                    <a:lnB>
                      <a:noFill/>
                    </a:lnB>
                    <a:noFill/>
                  </a:tcPr>
                </a:tc>
                <a:extLst>
                  <a:ext uri="{0D108BD9-81ED-4DB2-BD59-A6C34878D82A}">
                    <a16:rowId xmlns:a16="http://schemas.microsoft.com/office/drawing/2014/main" val="4189904302"/>
                  </a:ext>
                </a:extLst>
              </a:tr>
              <a:tr h="340430">
                <a:tc>
                  <a:txBody>
                    <a:bodyPr/>
                    <a:lstStyle/>
                    <a:p>
                      <a:pPr marL="0" marR="0" algn="ctr">
                        <a:buNone/>
                      </a:pPr>
                      <a:r>
                        <a:rPr lang="en-US" altLang="zh-CN" sz="1050" kern="100">
                          <a:effectLst/>
                          <a:latin typeface="Times New Roman" panose="02020603050405020304" pitchFamily="18" charset="0"/>
                        </a:rPr>
                        <a:t>1990</a:t>
                      </a:r>
                    </a:p>
                  </a:txBody>
                  <a:tcPr marL="68580" marR="6858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1.95</a:t>
                      </a:r>
                      <a:endParaRPr lang="zh-CN" altLang="en-US" sz="1050" kern="100">
                        <a:effectLst/>
                        <a:latin typeface="Times New Roman" panose="02020603050405020304" pitchFamily="18" charset="0"/>
                      </a:endParaRPr>
                    </a:p>
                  </a:txBody>
                  <a:tcPr marL="68580" marR="6858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1.85</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-0.11</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-5.5%</a:t>
                      </a:r>
                      <a:endParaRPr lang="zh-CN" altLang="en-US" sz="1050" kern="100">
                        <a:effectLst/>
                        <a:latin typeface="Times New Roman" panose="02020603050405020304" pitchFamily="18" charset="0"/>
                      </a:endParaRPr>
                    </a:p>
                  </a:txBody>
                  <a:tcPr marL="68580" marR="6858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1.65</a:t>
                      </a:r>
                      <a:endParaRPr lang="zh-CN" altLang="en-US" sz="1050" kern="100">
                        <a:effectLst/>
                        <a:latin typeface="Times New Roman" panose="02020603050405020304" pitchFamily="18" charset="0"/>
                      </a:endParaRPr>
                    </a:p>
                  </a:txBody>
                  <a:tcPr marL="68580" marR="6858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1.85</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0.19</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11.6%</a:t>
                      </a:r>
                      <a:endParaRPr lang="zh-CN" altLang="en-US" sz="1050" kern="100">
                        <a:effectLst/>
                        <a:latin typeface="Times New Roman" panose="02020603050405020304" pitchFamily="18" charset="0"/>
                      </a:endParaRPr>
                    </a:p>
                  </a:txBody>
                  <a:tcPr marL="68580" marR="68580" anchor="ctr">
                    <a:lnL>
                      <a:noFill/>
                    </a:lnL>
                    <a:lnR>
                      <a:noFill/>
                    </a:lnR>
                    <a:lnT>
                      <a:noFill/>
                    </a:lnT>
                    <a:lnB>
                      <a:noFill/>
                    </a:lnB>
                    <a:noFill/>
                  </a:tcPr>
                </a:tc>
                <a:extLst>
                  <a:ext uri="{0D108BD9-81ED-4DB2-BD59-A6C34878D82A}">
                    <a16:rowId xmlns:a16="http://schemas.microsoft.com/office/drawing/2014/main" val="175129916"/>
                  </a:ext>
                </a:extLst>
              </a:tr>
              <a:tr h="340430">
                <a:tc>
                  <a:txBody>
                    <a:bodyPr/>
                    <a:lstStyle/>
                    <a:p>
                      <a:pPr marL="0" marR="0" algn="ctr">
                        <a:buNone/>
                      </a:pPr>
                      <a:r>
                        <a:rPr lang="en-US" altLang="zh-CN" sz="1050" kern="100">
                          <a:effectLst/>
                          <a:latin typeface="Times New Roman" panose="02020603050405020304" pitchFamily="18" charset="0"/>
                        </a:rPr>
                        <a:t>1995</a:t>
                      </a:r>
                    </a:p>
                  </a:txBody>
                  <a:tcPr marL="68580" marR="6858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6.84</a:t>
                      </a:r>
                      <a:endParaRPr lang="zh-CN" altLang="en-US" sz="1050" kern="100">
                        <a:effectLst/>
                        <a:latin typeface="Times New Roman" panose="02020603050405020304" pitchFamily="18" charset="0"/>
                      </a:endParaRPr>
                    </a:p>
                  </a:txBody>
                  <a:tcPr marL="68580" marR="6858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6.01</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-0.84</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-12.2%</a:t>
                      </a:r>
                      <a:endParaRPr lang="zh-CN" altLang="en-US" sz="1050" kern="100">
                        <a:effectLst/>
                        <a:latin typeface="Times New Roman" panose="02020603050405020304" pitchFamily="18" charset="0"/>
                      </a:endParaRPr>
                    </a:p>
                  </a:txBody>
                  <a:tcPr marL="68580" marR="6858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5.60</a:t>
                      </a:r>
                      <a:endParaRPr lang="zh-CN" altLang="en-US" sz="1050" kern="100">
                        <a:effectLst/>
                        <a:latin typeface="Times New Roman" panose="02020603050405020304" pitchFamily="18" charset="0"/>
                      </a:endParaRPr>
                    </a:p>
                  </a:txBody>
                  <a:tcPr marL="68580" marR="6858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6.01</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0.41</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7.3%</a:t>
                      </a:r>
                      <a:endParaRPr lang="zh-CN" altLang="en-US" sz="1050" kern="100">
                        <a:effectLst/>
                        <a:latin typeface="Times New Roman" panose="02020603050405020304" pitchFamily="18" charset="0"/>
                      </a:endParaRPr>
                    </a:p>
                  </a:txBody>
                  <a:tcPr marL="68580" marR="68580" anchor="ctr">
                    <a:lnL>
                      <a:noFill/>
                    </a:lnL>
                    <a:lnR>
                      <a:noFill/>
                    </a:lnR>
                    <a:lnT>
                      <a:noFill/>
                    </a:lnT>
                    <a:lnB>
                      <a:noFill/>
                    </a:lnB>
                    <a:noFill/>
                  </a:tcPr>
                </a:tc>
                <a:extLst>
                  <a:ext uri="{0D108BD9-81ED-4DB2-BD59-A6C34878D82A}">
                    <a16:rowId xmlns:a16="http://schemas.microsoft.com/office/drawing/2014/main" val="1428704541"/>
                  </a:ext>
                </a:extLst>
              </a:tr>
              <a:tr h="340430">
                <a:tc>
                  <a:txBody>
                    <a:bodyPr/>
                    <a:lstStyle/>
                    <a:p>
                      <a:pPr marL="0" marR="0" algn="ctr">
                        <a:buNone/>
                      </a:pPr>
                      <a:r>
                        <a:rPr lang="en-US" altLang="zh-CN" sz="1050" b="1" kern="100">
                          <a:effectLst/>
                          <a:latin typeface="Times New Roman" panose="02020603050405020304" pitchFamily="18" charset="0"/>
                        </a:rPr>
                        <a:t>2000</a:t>
                      </a:r>
                      <a:endParaRPr lang="zh-CN" altLang="en-US" sz="1050" kern="100">
                        <a:effectLst/>
                        <a:latin typeface="Times New Roman" panose="02020603050405020304" pitchFamily="18" charset="0"/>
                      </a:endParaRPr>
                    </a:p>
                  </a:txBody>
                  <a:tcPr marL="68580" marR="6858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a:buNone/>
                      </a:pPr>
                      <a:r>
                        <a:rPr lang="en-US" altLang="zh-CN" sz="1050" b="1" kern="100">
                          <a:effectLst/>
                          <a:latin typeface="Times New Roman" panose="02020603050405020304" pitchFamily="18" charset="0"/>
                          <a:ea typeface="宋体" panose="02010600030101010101" pitchFamily="2" charset="-122"/>
                        </a:rPr>
                        <a:t>11.79</a:t>
                      </a:r>
                      <a:endParaRPr lang="zh-CN" altLang="en-US" sz="1050" kern="100">
                        <a:effectLst/>
                        <a:latin typeface="Times New Roman" panose="02020603050405020304" pitchFamily="18" charset="0"/>
                      </a:endParaRPr>
                    </a:p>
                  </a:txBody>
                  <a:tcPr marL="68580" marR="6858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a:buNone/>
                      </a:pPr>
                      <a:r>
                        <a:rPr lang="en-US" altLang="zh-CN" sz="1050" b="1" kern="100">
                          <a:effectLst/>
                          <a:latin typeface="Times New Roman" panose="02020603050405020304" pitchFamily="18" charset="0"/>
                          <a:ea typeface="宋体" panose="02010600030101010101" pitchFamily="2" charset="-122"/>
                        </a:rPr>
                        <a:t>9.74</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b="1" kern="100">
                          <a:effectLst/>
                          <a:latin typeface="Times New Roman" panose="02020603050405020304" pitchFamily="18" charset="0"/>
                          <a:ea typeface="宋体" panose="02010600030101010101" pitchFamily="2" charset="-122"/>
                        </a:rPr>
                        <a:t>-2.05</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b="1" kern="100">
                          <a:effectLst/>
                          <a:latin typeface="Times New Roman" panose="02020603050405020304" pitchFamily="18" charset="0"/>
                          <a:ea typeface="宋体" panose="02010600030101010101" pitchFamily="2" charset="-122"/>
                        </a:rPr>
                        <a:t>-17.4%</a:t>
                      </a:r>
                      <a:endParaRPr lang="zh-CN" altLang="en-US" sz="1050" kern="100">
                        <a:effectLst/>
                        <a:latin typeface="Times New Roman" panose="02020603050405020304" pitchFamily="18" charset="0"/>
                      </a:endParaRPr>
                    </a:p>
                  </a:txBody>
                  <a:tcPr marL="68580" marR="6858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a:buNone/>
                      </a:pPr>
                      <a:r>
                        <a:rPr lang="en-US" altLang="zh-CN" sz="1050" b="1" kern="100">
                          <a:effectLst/>
                          <a:latin typeface="Times New Roman" panose="02020603050405020304" pitchFamily="18" charset="0"/>
                          <a:ea typeface="宋体" panose="02010600030101010101" pitchFamily="2" charset="-122"/>
                        </a:rPr>
                        <a:t>9.73</a:t>
                      </a:r>
                      <a:endParaRPr lang="zh-CN" altLang="en-US" sz="1050" kern="100">
                        <a:effectLst/>
                        <a:latin typeface="Times New Roman" panose="02020603050405020304" pitchFamily="18" charset="0"/>
                      </a:endParaRPr>
                    </a:p>
                  </a:txBody>
                  <a:tcPr marL="68580" marR="6858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a:buNone/>
                      </a:pPr>
                      <a:r>
                        <a:rPr lang="en-US" altLang="zh-CN" sz="1050" b="1" kern="100">
                          <a:effectLst/>
                          <a:latin typeface="Times New Roman" panose="02020603050405020304" pitchFamily="18" charset="0"/>
                          <a:ea typeface="宋体" panose="02010600030101010101" pitchFamily="2" charset="-122"/>
                        </a:rPr>
                        <a:t>9.74</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b="1" kern="100">
                          <a:effectLst/>
                          <a:latin typeface="Times New Roman" panose="02020603050405020304" pitchFamily="18" charset="0"/>
                          <a:ea typeface="宋体" panose="02010600030101010101" pitchFamily="2" charset="-122"/>
                        </a:rPr>
                        <a:t>0.01</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b="1" kern="100">
                          <a:effectLst/>
                          <a:latin typeface="Times New Roman" panose="02020603050405020304" pitchFamily="18" charset="0"/>
                          <a:ea typeface="宋体" panose="02010600030101010101" pitchFamily="2" charset="-122"/>
                        </a:rPr>
                        <a:t>0.1%</a:t>
                      </a:r>
                      <a:endParaRPr lang="zh-CN" altLang="en-US" sz="1050" kern="100">
                        <a:effectLst/>
                        <a:latin typeface="Times New Roman" panose="02020603050405020304" pitchFamily="18" charset="0"/>
                      </a:endParaRPr>
                    </a:p>
                  </a:txBody>
                  <a:tcPr marL="68580" marR="68580" anchor="ctr">
                    <a:lnL>
                      <a:noFill/>
                    </a:lnL>
                    <a:lnR>
                      <a:noFill/>
                    </a:lnR>
                    <a:lnT>
                      <a:noFill/>
                    </a:lnT>
                    <a:lnB>
                      <a:noFill/>
                    </a:lnB>
                    <a:noFill/>
                  </a:tcPr>
                </a:tc>
                <a:extLst>
                  <a:ext uri="{0D108BD9-81ED-4DB2-BD59-A6C34878D82A}">
                    <a16:rowId xmlns:a16="http://schemas.microsoft.com/office/drawing/2014/main" val="2821280597"/>
                  </a:ext>
                </a:extLst>
              </a:tr>
              <a:tr h="340430">
                <a:tc>
                  <a:txBody>
                    <a:bodyPr/>
                    <a:lstStyle/>
                    <a:p>
                      <a:pPr marL="0" marR="0" algn="ctr">
                        <a:buNone/>
                      </a:pPr>
                      <a:r>
                        <a:rPr lang="en-US" altLang="zh-CN" sz="1050" kern="100">
                          <a:effectLst/>
                          <a:latin typeface="Times New Roman" panose="02020603050405020304" pitchFamily="18" charset="0"/>
                        </a:rPr>
                        <a:t>2005</a:t>
                      </a:r>
                    </a:p>
                  </a:txBody>
                  <a:tcPr marL="68580" marR="6858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23.99</a:t>
                      </a:r>
                      <a:endParaRPr lang="zh-CN" altLang="en-US" sz="1050" kern="100">
                        <a:effectLst/>
                        <a:latin typeface="Times New Roman" panose="02020603050405020304" pitchFamily="18" charset="0"/>
                      </a:endParaRPr>
                    </a:p>
                  </a:txBody>
                  <a:tcPr marL="68580" marR="6858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17.74</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-6.24</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-26.0%</a:t>
                      </a:r>
                      <a:endParaRPr lang="zh-CN" altLang="en-US" sz="1050" kern="100">
                        <a:effectLst/>
                        <a:latin typeface="Times New Roman" panose="02020603050405020304" pitchFamily="18" charset="0"/>
                      </a:endParaRPr>
                    </a:p>
                  </a:txBody>
                  <a:tcPr marL="68580" marR="6858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17.72</a:t>
                      </a:r>
                      <a:endParaRPr lang="zh-CN" altLang="en-US" sz="1050" kern="100">
                        <a:effectLst/>
                        <a:latin typeface="Times New Roman" panose="02020603050405020304" pitchFamily="18" charset="0"/>
                      </a:endParaRPr>
                    </a:p>
                  </a:txBody>
                  <a:tcPr marL="68580" marR="6858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17.74</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0.02</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0.1%</a:t>
                      </a:r>
                      <a:endParaRPr lang="zh-CN" altLang="en-US" sz="1050" kern="100">
                        <a:effectLst/>
                        <a:latin typeface="Times New Roman" panose="02020603050405020304" pitchFamily="18" charset="0"/>
                      </a:endParaRPr>
                    </a:p>
                  </a:txBody>
                  <a:tcPr marL="68580" marR="68580" anchor="ctr">
                    <a:lnL>
                      <a:noFill/>
                    </a:lnL>
                    <a:lnR>
                      <a:noFill/>
                    </a:lnR>
                    <a:lnT>
                      <a:noFill/>
                    </a:lnT>
                    <a:lnB>
                      <a:noFill/>
                    </a:lnB>
                    <a:noFill/>
                  </a:tcPr>
                </a:tc>
                <a:extLst>
                  <a:ext uri="{0D108BD9-81ED-4DB2-BD59-A6C34878D82A}">
                    <a16:rowId xmlns:a16="http://schemas.microsoft.com/office/drawing/2014/main" val="1158139152"/>
                  </a:ext>
                </a:extLst>
              </a:tr>
              <a:tr h="340430">
                <a:tc>
                  <a:txBody>
                    <a:bodyPr/>
                    <a:lstStyle/>
                    <a:p>
                      <a:pPr marL="0" marR="0" algn="ctr">
                        <a:buNone/>
                      </a:pPr>
                      <a:r>
                        <a:rPr lang="en-US" altLang="zh-CN" sz="1050" kern="100">
                          <a:effectLst/>
                          <a:latin typeface="Times New Roman" panose="02020603050405020304" pitchFamily="18" charset="0"/>
                        </a:rPr>
                        <a:t>2010</a:t>
                      </a:r>
                    </a:p>
                  </a:txBody>
                  <a:tcPr marL="68580" marR="6858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49.60</a:t>
                      </a:r>
                      <a:endParaRPr lang="zh-CN" altLang="en-US" sz="1050" kern="100">
                        <a:effectLst/>
                        <a:latin typeface="Times New Roman" panose="02020603050405020304" pitchFamily="18" charset="0"/>
                      </a:endParaRPr>
                    </a:p>
                  </a:txBody>
                  <a:tcPr marL="68580" marR="6858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39.34</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-10.25</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-20.7%</a:t>
                      </a:r>
                      <a:endParaRPr lang="zh-CN" altLang="en-US" sz="1050" kern="100">
                        <a:effectLst/>
                        <a:latin typeface="Times New Roman" panose="02020603050405020304" pitchFamily="18" charset="0"/>
                      </a:endParaRPr>
                    </a:p>
                  </a:txBody>
                  <a:tcPr marL="68580" marR="6858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38.90</a:t>
                      </a:r>
                      <a:endParaRPr lang="zh-CN" altLang="en-US" sz="1050" kern="100">
                        <a:effectLst/>
                        <a:latin typeface="Times New Roman" panose="02020603050405020304" pitchFamily="18" charset="0"/>
                      </a:endParaRPr>
                    </a:p>
                  </a:txBody>
                  <a:tcPr marL="68580" marR="6858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39.34</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0.45</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1.2%</a:t>
                      </a:r>
                      <a:endParaRPr lang="zh-CN" altLang="en-US" sz="1050" kern="100">
                        <a:effectLst/>
                        <a:latin typeface="Times New Roman" panose="02020603050405020304" pitchFamily="18" charset="0"/>
                      </a:endParaRPr>
                    </a:p>
                  </a:txBody>
                  <a:tcPr marL="68580" marR="68580" anchor="ctr">
                    <a:lnL>
                      <a:noFill/>
                    </a:lnL>
                    <a:lnR>
                      <a:noFill/>
                    </a:lnR>
                    <a:lnT>
                      <a:noFill/>
                    </a:lnT>
                    <a:lnB>
                      <a:noFill/>
                    </a:lnB>
                    <a:noFill/>
                  </a:tcPr>
                </a:tc>
                <a:extLst>
                  <a:ext uri="{0D108BD9-81ED-4DB2-BD59-A6C34878D82A}">
                    <a16:rowId xmlns:a16="http://schemas.microsoft.com/office/drawing/2014/main" val="1232928638"/>
                  </a:ext>
                </a:extLst>
              </a:tr>
              <a:tr h="340430">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2015</a:t>
                      </a:r>
                      <a:endParaRPr lang="zh-CN" altLang="en-US" sz="1050" kern="100">
                        <a:effectLst/>
                        <a:latin typeface="Times New Roman" panose="02020603050405020304" pitchFamily="18" charset="0"/>
                      </a:endParaRPr>
                    </a:p>
                  </a:txBody>
                  <a:tcPr marL="68580" marR="6858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78.53</a:t>
                      </a:r>
                      <a:endParaRPr lang="zh-CN" altLang="en-US" sz="1050" kern="100">
                        <a:effectLst/>
                        <a:latin typeface="Times New Roman" panose="02020603050405020304" pitchFamily="18" charset="0"/>
                      </a:endParaRPr>
                    </a:p>
                  </a:txBody>
                  <a:tcPr marL="68580" marR="6858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66.97</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-11.56</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-14.7%</a:t>
                      </a:r>
                      <a:endParaRPr lang="zh-CN" altLang="en-US" sz="1050" kern="100">
                        <a:effectLst/>
                        <a:latin typeface="Times New Roman" panose="02020603050405020304" pitchFamily="18" charset="0"/>
                      </a:endParaRPr>
                    </a:p>
                  </a:txBody>
                  <a:tcPr marL="68580" marR="6858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64.42</a:t>
                      </a:r>
                      <a:endParaRPr lang="zh-CN" altLang="en-US" sz="1050" kern="100">
                        <a:effectLst/>
                        <a:latin typeface="Times New Roman" panose="02020603050405020304" pitchFamily="18" charset="0"/>
                      </a:endParaRPr>
                    </a:p>
                  </a:txBody>
                  <a:tcPr marL="68580" marR="6858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66.97</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2.56</a:t>
                      </a:r>
                      <a:endParaRPr lang="zh-CN" altLang="en-US" sz="1050" kern="100">
                        <a:effectLst/>
                        <a:latin typeface="Times New Roman" panose="02020603050405020304" pitchFamily="18" charset="0"/>
                      </a:endParaRPr>
                    </a:p>
                  </a:txBody>
                  <a:tcPr marL="68580" marR="68580" anchor="b">
                    <a:lnL>
                      <a:noFill/>
                    </a:lnL>
                    <a:lnR>
                      <a:noFill/>
                    </a:lnR>
                    <a:lnT>
                      <a:noFill/>
                    </a:lnT>
                    <a:lnB>
                      <a:noFill/>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4.0%</a:t>
                      </a:r>
                      <a:endParaRPr lang="zh-CN" altLang="en-US" sz="1050" kern="100">
                        <a:effectLst/>
                        <a:latin typeface="Times New Roman" panose="02020603050405020304" pitchFamily="18" charset="0"/>
                      </a:endParaRPr>
                    </a:p>
                  </a:txBody>
                  <a:tcPr marL="68580" marR="68580" anchor="ctr">
                    <a:lnL>
                      <a:noFill/>
                    </a:lnL>
                    <a:lnR>
                      <a:noFill/>
                    </a:lnR>
                    <a:lnT>
                      <a:noFill/>
                    </a:lnT>
                    <a:lnB>
                      <a:noFill/>
                    </a:lnB>
                    <a:noFill/>
                  </a:tcPr>
                </a:tc>
                <a:extLst>
                  <a:ext uri="{0D108BD9-81ED-4DB2-BD59-A6C34878D82A}">
                    <a16:rowId xmlns:a16="http://schemas.microsoft.com/office/drawing/2014/main" val="2500492120"/>
                  </a:ext>
                </a:extLst>
              </a:tr>
              <a:tr h="340430">
                <a:tc>
                  <a:txBody>
                    <a:bodyPr/>
                    <a:lstStyle/>
                    <a:p>
                      <a:pPr marL="0" marR="0" algn="ctr">
                        <a:buNone/>
                      </a:pPr>
                      <a:r>
                        <a:rPr lang="en-US" altLang="zh-CN" sz="1050" kern="100">
                          <a:effectLst/>
                          <a:latin typeface="Times New Roman" panose="02020603050405020304" pitchFamily="18" charset="0"/>
                        </a:rPr>
                        <a:t>2020</a:t>
                      </a:r>
                    </a:p>
                  </a:txBody>
                  <a:tcPr marL="68580" marR="68580" anchor="ctr">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tc>
                  <a:txBody>
                    <a:bodyPr/>
                    <a:lstStyle/>
                    <a:p>
                      <a:pPr marL="0" marR="0" algn="ctr">
                        <a:buNone/>
                      </a:pPr>
                      <a:r>
                        <a:rPr lang="en-US" altLang="zh-CN" sz="1050" kern="100" dirty="0">
                          <a:effectLst/>
                          <a:latin typeface="Times New Roman" panose="02020603050405020304" pitchFamily="18" charset="0"/>
                          <a:ea typeface="宋体" panose="02010600030101010101" pitchFamily="2" charset="-122"/>
                        </a:rPr>
                        <a:t>116.73</a:t>
                      </a:r>
                      <a:endParaRPr lang="zh-CN" altLang="en-US" sz="1050" kern="100" dirty="0">
                        <a:effectLst/>
                        <a:latin typeface="Times New Roman" panose="02020603050405020304" pitchFamily="18" charset="0"/>
                      </a:endParaRPr>
                    </a:p>
                  </a:txBody>
                  <a:tcPr marL="68580" marR="68580" anchor="b">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marL="0" marR="0" algn="ctr">
                        <a:buNone/>
                      </a:pPr>
                      <a:r>
                        <a:rPr lang="en-US" altLang="zh-CN" sz="1050" kern="100" dirty="0">
                          <a:effectLst/>
                          <a:latin typeface="Times New Roman" panose="02020603050405020304" pitchFamily="18" charset="0"/>
                          <a:ea typeface="宋体" panose="02010600030101010101" pitchFamily="2" charset="-122"/>
                        </a:rPr>
                        <a:t>100.04</a:t>
                      </a:r>
                      <a:endParaRPr lang="zh-CN" altLang="en-US" sz="1050" kern="100" dirty="0">
                        <a:effectLst/>
                        <a:latin typeface="Times New Roman" panose="02020603050405020304" pitchFamily="18" charset="0"/>
                      </a:endParaRPr>
                    </a:p>
                  </a:txBody>
                  <a:tcPr marL="68580" marR="6858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-16.69</a:t>
                      </a:r>
                      <a:endParaRPr lang="zh-CN" altLang="en-US" sz="1050" kern="100">
                        <a:effectLst/>
                        <a:latin typeface="Times New Roman" panose="02020603050405020304" pitchFamily="18" charset="0"/>
                      </a:endParaRPr>
                    </a:p>
                  </a:txBody>
                  <a:tcPr marL="68580" marR="6858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-14.3%</a:t>
                      </a:r>
                      <a:endParaRPr lang="zh-CN" altLang="en-US" sz="1050" kern="100">
                        <a:effectLst/>
                        <a:latin typeface="Times New Roman" panose="02020603050405020304" pitchFamily="18" charset="0"/>
                      </a:endParaRPr>
                    </a:p>
                  </a:txBody>
                  <a:tcPr marL="68580" marR="68580" anchor="ctr">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97.94</a:t>
                      </a:r>
                      <a:endParaRPr lang="zh-CN" altLang="en-US" sz="1050" kern="100">
                        <a:effectLst/>
                        <a:latin typeface="Times New Roman" panose="02020603050405020304" pitchFamily="18" charset="0"/>
                      </a:endParaRPr>
                    </a:p>
                  </a:txBody>
                  <a:tcPr marL="68580" marR="68580" anchor="b">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100.04</a:t>
                      </a:r>
                      <a:endParaRPr lang="zh-CN" altLang="en-US" sz="1050" kern="100">
                        <a:effectLst/>
                        <a:latin typeface="Times New Roman" panose="02020603050405020304" pitchFamily="18" charset="0"/>
                      </a:endParaRPr>
                    </a:p>
                  </a:txBody>
                  <a:tcPr marL="68580" marR="6858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marL="0" marR="0" algn="ctr">
                        <a:buNone/>
                      </a:pPr>
                      <a:r>
                        <a:rPr lang="en-US" altLang="zh-CN" sz="1050" kern="100">
                          <a:effectLst/>
                          <a:latin typeface="Times New Roman" panose="02020603050405020304" pitchFamily="18" charset="0"/>
                          <a:ea typeface="宋体" panose="02010600030101010101" pitchFamily="2" charset="-122"/>
                        </a:rPr>
                        <a:t>2.10</a:t>
                      </a:r>
                      <a:endParaRPr lang="zh-CN" altLang="en-US" sz="1050" kern="100">
                        <a:effectLst/>
                        <a:latin typeface="Times New Roman" panose="02020603050405020304" pitchFamily="18" charset="0"/>
                      </a:endParaRPr>
                    </a:p>
                  </a:txBody>
                  <a:tcPr marL="68580" marR="6858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marL="0" marR="0" algn="ctr">
                        <a:buNone/>
                      </a:pPr>
                      <a:r>
                        <a:rPr lang="en-US" altLang="zh-CN" sz="1050" kern="100" dirty="0">
                          <a:effectLst/>
                          <a:latin typeface="Times New Roman" panose="02020603050405020304" pitchFamily="18" charset="0"/>
                          <a:ea typeface="宋体" panose="02010600030101010101" pitchFamily="2" charset="-122"/>
                        </a:rPr>
                        <a:t>2.1%</a:t>
                      </a:r>
                      <a:endParaRPr lang="zh-CN" altLang="en-US" sz="1050" kern="100" dirty="0">
                        <a:effectLst/>
                        <a:latin typeface="Times New Roman" panose="02020603050405020304" pitchFamily="18" charset="0"/>
                      </a:endParaRPr>
                    </a:p>
                  </a:txBody>
                  <a:tcPr marL="68580" marR="68580" anchor="ctr">
                    <a:lnL>
                      <a:noFill/>
                    </a:lnL>
                    <a:lnR>
                      <a:noFill/>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55566753"/>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圆角矩形 51"/>
          <p:cNvSpPr/>
          <p:nvPr/>
        </p:nvSpPr>
        <p:spPr>
          <a:xfrm>
            <a:off x="1817488"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4" name="标题 53"/>
          <p:cNvSpPr>
            <a:spLocks noGrp="1"/>
          </p:cNvSpPr>
          <p:nvPr>
            <p:ph type="ctrTitle"/>
          </p:nvPr>
        </p:nvSpPr>
        <p:spPr/>
        <p:txBody>
          <a:bodyPr/>
          <a:lstStyle/>
          <a:p>
            <a:endParaRPr lang="zh-CN" altLang="en-US"/>
          </a:p>
        </p:txBody>
      </p:sp>
      <p:pic>
        <p:nvPicPr>
          <p:cNvPr id="55" name="图片 54"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4098"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indent="0" fontAlgn="auto">
              <a:lnSpc>
                <a:spcPct val="150000"/>
              </a:lnSpc>
            </a:pPr>
            <a:br>
              <a:rPr lang="zh-CN" altLang="en-US" sz="1900" dirty="0">
                <a:latin typeface="微软雅黑" panose="020B0503020204020204" pitchFamily="34" charset="-122"/>
                <a:ea typeface="微软雅黑" panose="020B0503020204020204" pitchFamily="34" charset="-122"/>
              </a:rPr>
            </a:br>
            <a:r>
              <a:rPr lang="zh-CN" altLang="en-US" sz="4400" b="1"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第一节 总供给与总需求概念探讨</a:t>
            </a:r>
            <a:endParaRPr lang="en-US" altLang="zh-CN" sz="3600" dirty="0">
              <a:latin typeface="楷体" panose="02010609060101010101" charset="-122"/>
              <a:ea typeface="楷体" panose="02010609060101010101" charset="-122"/>
              <a:cs typeface="楷体" panose="02010609060101010101" charset="-122"/>
              <a:sym typeface="+mn-ea"/>
            </a:endParaRPr>
          </a:p>
        </p:txBody>
      </p:sp>
      <p:sp>
        <p:nvSpPr>
          <p:cNvPr id="4"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a:t>
            </a:fld>
            <a:endParaRPr lang="zh-CN" altLang="en-US" sz="2000" dirty="0">
              <a:solidFill>
                <a:schemeClr val="tx1"/>
              </a:solidFill>
            </a:endParaRPr>
          </a:p>
        </p:txBody>
      </p:sp>
      <p:sp>
        <p:nvSpPr>
          <p:cNvPr id="5"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9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9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9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一、概念辨析</a:t>
            </a:r>
            <a:endParaRPr lang="en-US" altLang="zh-CN" sz="3600" b="1" dirty="0">
              <a:solidFill>
                <a:srgbClr val="0070C0"/>
              </a:solidFill>
              <a:latin typeface="楷体" panose="02010609060101010101" charset="-122"/>
              <a:ea typeface="楷体" panose="02010609060101010101" charset="-122"/>
              <a:sym typeface="+mn-ea"/>
            </a:endParaRP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二、平衡判别</a:t>
            </a:r>
            <a:endParaRPr lang="en-US" altLang="zh-CN" sz="3600" b="1" dirty="0">
              <a:solidFill>
                <a:srgbClr val="0070C0"/>
              </a:solidFill>
              <a:latin typeface="楷体" panose="02010609060101010101" charset="-122"/>
              <a:ea typeface="楷体" panose="02010609060101010101" charset="-122"/>
              <a:sym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0A8D86-1E47-B3C6-AB12-50E3FAED25E5}"/>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A0716236-6DF2-C551-229C-142BD782D9C0}"/>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3" name="Rectangle 5">
            <a:extLst>
              <a:ext uri="{FF2B5EF4-FFF2-40B4-BE49-F238E27FC236}">
                <a16:creationId xmlns:a16="http://schemas.microsoft.com/office/drawing/2014/main" id="{B07BBB4D-FED0-A8B6-D06A-8053B568F651}"/>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r>
              <a:rPr kumimoji="1" lang="en-US" altLang="zh-CN" sz="2800" b="1"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0BA50EE0-B38A-6461-78BA-EEC588DA8D61}"/>
              </a:ext>
            </a:extLst>
          </p:cNvPr>
          <p:cNvSpPr txBox="1"/>
          <p:nvPr/>
        </p:nvSpPr>
        <p:spPr>
          <a:xfrm>
            <a:off x="980336" y="1036955"/>
            <a:ext cx="10962640" cy="5626735"/>
          </a:xfrm>
          <a:prstGeom prst="rect">
            <a:avLst/>
          </a:prstGeom>
        </p:spPr>
        <p:txBody>
          <a:bodyPr wrap="square">
            <a:noAutofit/>
          </a:bodyPr>
          <a:lstStyle/>
          <a:p>
            <a:pPr indent="252095" algn="just" defTabSz="266700">
              <a:lnSpc>
                <a:spcPct val="150000"/>
              </a:lnSpc>
              <a:spcBef>
                <a:spcPts val="700"/>
              </a:spcBef>
              <a:spcAft>
                <a:spcPct val="0"/>
              </a:spcAft>
            </a:pPr>
            <a:r>
              <a:rPr lang="en-US" altLang="zh-CN" sz="2400" b="1" dirty="0">
                <a:latin typeface="Times New Roman" panose="02020503050405090304" pitchFamily="18" charset="0"/>
                <a:ea typeface="华文楷体" panose="02010600040101010101" charset="-122"/>
                <a:cs typeface="Times New Roman" panose="02020503050405090304" pitchFamily="18" charset="0"/>
              </a:rPr>
              <a:t>  </a:t>
            </a:r>
            <a:r>
              <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 </a:t>
            </a:r>
            <a:r>
              <a:rPr lang="zh-CN" altLang="en-US" sz="2800" b="1" dirty="0">
                <a:solidFill>
                  <a:schemeClr val="accent2"/>
                </a:solidFill>
                <a:latin typeface="Times New Roman" panose="02020503050405090304" pitchFamily="18" charset="0"/>
                <a:ea typeface="华文楷体" panose="02010600040101010101" charset="-122"/>
                <a:cs typeface="Times New Roman" panose="02020503050405090304" pitchFamily="18" charset="0"/>
              </a:rPr>
              <a:t>（一）总供求失衡方向与程度</a:t>
            </a:r>
            <a:endParaRPr lang="zh-CN" altLang="en-US" sz="2400" b="1" dirty="0">
              <a:solidFill>
                <a:schemeClr val="accent2"/>
              </a:solidFill>
              <a:latin typeface="Times New Roman" panose="02020503050405090304" pitchFamily="18" charset="0"/>
              <a:ea typeface="华文楷体" panose="02010600040101010101" charset="-122"/>
              <a:cs typeface="Times New Roman" panose="02020503050405090304" pitchFamily="18" charset="0"/>
            </a:endParaRPr>
          </a:p>
          <a:p>
            <a:pPr indent="252095" algn="just" defTabSz="266700">
              <a:lnSpc>
                <a:spcPct val="150000"/>
              </a:lnSpc>
              <a:spcBef>
                <a:spcPts val="700"/>
              </a:spcBef>
              <a:spcAft>
                <a:spcPct val="0"/>
              </a:spcAft>
            </a:pPr>
            <a:r>
              <a:rPr lang="zh-CN" altLang="en-US" sz="2400" b="1" dirty="0">
                <a:solidFill>
                  <a:schemeClr val="accent5"/>
                </a:solidFill>
                <a:latin typeface="Times New Roman" panose="02020503050405090304" pitchFamily="18" charset="0"/>
                <a:ea typeface="华文楷体" panose="02010600040101010101" charset="-122"/>
                <a:cs typeface="Times New Roman" panose="02020503050405090304" pitchFamily="18" charset="0"/>
              </a:rPr>
              <a:t>    </a:t>
            </a:r>
            <a:r>
              <a:rPr lang="en-US" altLang="zh-CN" sz="2400" b="1" dirty="0">
                <a:solidFill>
                  <a:schemeClr val="accent5"/>
                </a:solidFill>
                <a:latin typeface="Times New Roman" panose="02020503050405090304" pitchFamily="18" charset="0"/>
                <a:ea typeface="华文楷体" panose="02010600040101010101" charset="-122"/>
                <a:cs typeface="Times New Roman" panose="02020503050405090304" pitchFamily="18" charset="0"/>
              </a:rPr>
              <a:t>2</a:t>
            </a:r>
            <a:r>
              <a:rPr lang="en-US" sz="2400" b="1" dirty="0">
                <a:solidFill>
                  <a:schemeClr val="accent5"/>
                </a:solidFill>
                <a:latin typeface="Times New Roman" panose="02020503050405090304" pitchFamily="18" charset="0"/>
                <a:ea typeface="华文楷体" panose="02010600040101010101" charset="-122"/>
                <a:cs typeface="Times New Roman" panose="02020503050405090304" pitchFamily="18" charset="0"/>
              </a:rPr>
              <a:t>.</a:t>
            </a:r>
            <a:r>
              <a:rPr lang="zh-CN" altLang="en-US" sz="2400" b="1" dirty="0">
                <a:solidFill>
                  <a:schemeClr val="accent5"/>
                </a:solidFill>
                <a:latin typeface="Times New Roman" panose="02020503050405090304" pitchFamily="18" charset="0"/>
                <a:ea typeface="华文楷体" panose="02010600040101010101" charset="-122"/>
                <a:cs typeface="Times New Roman" panose="02020503050405090304" pitchFamily="18" charset="0"/>
              </a:rPr>
              <a:t>趋势分析</a:t>
            </a:r>
          </a:p>
          <a:p>
            <a:pPr indent="252095" algn="just" defTabSz="266700">
              <a:lnSpc>
                <a:spcPct val="150000"/>
              </a:lnSpc>
              <a:spcBef>
                <a:spcPts val="700"/>
              </a:spcBef>
              <a:spcAft>
                <a:spcPct val="0"/>
              </a:spcAft>
            </a:pPr>
            <a:endParaRPr lang="zh-CN" altLang="en-US" dirty="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endParaRPr lang="zh-CN" altLang="en-US" dirty="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endParaRPr lang="zh-CN" altLang="en-US" dirty="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endParaRPr lang="zh-CN" altLang="en-US" dirty="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endParaRPr lang="zh-CN" altLang="en-US" dirty="0">
              <a:latin typeface="华文楷体" panose="02010600040101010101" charset="-122"/>
              <a:ea typeface="华文楷体" panose="02010600040101010101" charset="-122"/>
              <a:cs typeface="华文楷体" panose="02010600040101010101" charset="-122"/>
            </a:endParaRPr>
          </a:p>
        </p:txBody>
      </p:sp>
      <p:sp>
        <p:nvSpPr>
          <p:cNvPr id="5" name="Rectangle 4" descr="浅色上对角线">
            <a:extLst>
              <a:ext uri="{FF2B5EF4-FFF2-40B4-BE49-F238E27FC236}">
                <a16:creationId xmlns:a16="http://schemas.microsoft.com/office/drawing/2014/main" id="{21667055-2F01-D3B8-F102-A78532FBA1E2}"/>
              </a:ext>
            </a:extLst>
          </p:cNvPr>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二、中国总供求平衡分析</a:t>
            </a:r>
          </a:p>
        </p:txBody>
      </p:sp>
      <p:pic>
        <p:nvPicPr>
          <p:cNvPr id="4" name="图片 3">
            <a:extLst>
              <a:ext uri="{FF2B5EF4-FFF2-40B4-BE49-F238E27FC236}">
                <a16:creationId xmlns:a16="http://schemas.microsoft.com/office/drawing/2014/main" id="{3259F138-539D-7928-6AA6-82345D6110C9}"/>
              </a:ext>
            </a:extLst>
          </p:cNvPr>
          <p:cNvPicPr>
            <a:picLocks noChangeAspect="1"/>
          </p:cNvPicPr>
          <p:nvPr/>
        </p:nvPicPr>
        <p:blipFill>
          <a:blip r:embed="rId2"/>
          <a:stretch>
            <a:fillRect/>
          </a:stretch>
        </p:blipFill>
        <p:spPr>
          <a:xfrm>
            <a:off x="3980642" y="2066925"/>
            <a:ext cx="6391434" cy="3933190"/>
          </a:xfrm>
          <a:prstGeom prst="rect">
            <a:avLst/>
          </a:prstGeom>
        </p:spPr>
      </p:pic>
      <p:sp>
        <p:nvSpPr>
          <p:cNvPr id="8" name="文本框 7">
            <a:extLst>
              <a:ext uri="{FF2B5EF4-FFF2-40B4-BE49-F238E27FC236}">
                <a16:creationId xmlns:a16="http://schemas.microsoft.com/office/drawing/2014/main" id="{98D37A4F-4919-C73A-0691-77B4FA6A976A}"/>
              </a:ext>
            </a:extLst>
          </p:cNvPr>
          <p:cNvSpPr txBox="1"/>
          <p:nvPr/>
        </p:nvSpPr>
        <p:spPr>
          <a:xfrm>
            <a:off x="4084025" y="5982071"/>
            <a:ext cx="6184668" cy="455189"/>
          </a:xfrm>
          <a:prstGeom prst="rect">
            <a:avLst/>
          </a:prstGeom>
          <a:noFill/>
        </p:spPr>
        <p:txBody>
          <a:bodyPr wrap="square">
            <a:spAutoFit/>
          </a:bodyPr>
          <a:lstStyle/>
          <a:p>
            <a:pPr marL="0" marR="0" algn="ctr">
              <a:lnSpc>
                <a:spcPct val="150000"/>
              </a:lnSpc>
              <a:spcAft>
                <a:spcPts val="600"/>
              </a:spcAft>
              <a:buNone/>
            </a:pPr>
            <a:r>
              <a:rPr lang="zh-CN" altLang="en-US" sz="1800" b="1" kern="100" dirty="0">
                <a:effectLst/>
                <a:latin typeface="宋体" panose="02010600030101010101" pitchFamily="2" charset="-122"/>
                <a:ea typeface="宋体" panose="02010600030101010101" pitchFamily="2" charset="-122"/>
              </a:rPr>
              <a:t>两种总供给口径下的总供求差率变化趋势</a:t>
            </a:r>
            <a:endParaRPr lang="zh-CN" altLang="en-US" sz="1800" kern="100" dirty="0">
              <a:effectLst/>
              <a:latin typeface="Times New Roman" panose="02020603050405020304" pitchFamily="18" charset="0"/>
            </a:endParaRPr>
          </a:p>
        </p:txBody>
      </p:sp>
    </p:spTree>
    <p:extLst>
      <p:ext uri="{BB962C8B-B14F-4D97-AF65-F5344CB8AC3E}">
        <p14:creationId xmlns:p14="http://schemas.microsoft.com/office/powerpoint/2010/main" val="2708831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934EB2-6D85-1E2F-7568-72D2A39A2D1D}"/>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526F8560-FA82-A9E9-1C52-105E35291F20}"/>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3" name="Rectangle 5">
            <a:extLst>
              <a:ext uri="{FF2B5EF4-FFF2-40B4-BE49-F238E27FC236}">
                <a16:creationId xmlns:a16="http://schemas.microsoft.com/office/drawing/2014/main" id="{AA8E8FA4-DA16-F453-2C62-37D367431443}"/>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r>
              <a:rPr kumimoji="1" lang="en-US" altLang="zh-CN" sz="2800" b="1"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013D0C6A-05A8-E1D7-4F60-2A2BC373C1F1}"/>
              </a:ext>
            </a:extLst>
          </p:cNvPr>
          <p:cNvSpPr txBox="1"/>
          <p:nvPr/>
        </p:nvSpPr>
        <p:spPr>
          <a:xfrm>
            <a:off x="980336" y="1036955"/>
            <a:ext cx="10962640" cy="5626735"/>
          </a:xfrm>
          <a:prstGeom prst="rect">
            <a:avLst/>
          </a:prstGeom>
        </p:spPr>
        <p:txBody>
          <a:bodyPr wrap="square">
            <a:noAutofit/>
          </a:bodyPr>
          <a:lstStyle/>
          <a:p>
            <a:pPr indent="252095" algn="just" defTabSz="266700">
              <a:lnSpc>
                <a:spcPct val="150000"/>
              </a:lnSpc>
              <a:spcBef>
                <a:spcPts val="700"/>
              </a:spcBef>
              <a:spcAft>
                <a:spcPct val="0"/>
              </a:spcAft>
            </a:pPr>
            <a:r>
              <a:rPr lang="en-US" altLang="zh-CN" sz="2400" b="1" dirty="0">
                <a:latin typeface="Times New Roman" panose="02020503050405090304" pitchFamily="18" charset="0"/>
                <a:ea typeface="华文楷体" panose="02010600040101010101" charset="-122"/>
                <a:cs typeface="Times New Roman" panose="02020503050405090304" pitchFamily="18" charset="0"/>
              </a:rPr>
              <a:t>  </a:t>
            </a:r>
            <a:r>
              <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 </a:t>
            </a:r>
            <a:r>
              <a:rPr lang="zh-CN" altLang="en-US" sz="2800" b="1" dirty="0">
                <a:solidFill>
                  <a:schemeClr val="accent2"/>
                </a:solidFill>
                <a:latin typeface="Times New Roman" panose="02020503050405090304" pitchFamily="18" charset="0"/>
                <a:ea typeface="华文楷体" panose="02010600040101010101" charset="-122"/>
                <a:cs typeface="Times New Roman" panose="02020503050405090304" pitchFamily="18" charset="0"/>
              </a:rPr>
              <a:t>（二）总供求失衡类型与成因</a:t>
            </a:r>
            <a:endParaRPr lang="zh-CN" altLang="en-US" sz="2400" b="1" dirty="0">
              <a:solidFill>
                <a:schemeClr val="accent2"/>
              </a:solidFill>
              <a:latin typeface="Times New Roman" panose="02020503050405090304" pitchFamily="18" charset="0"/>
              <a:ea typeface="华文楷体" panose="02010600040101010101" charset="-122"/>
              <a:cs typeface="Times New Roman" panose="02020503050405090304" pitchFamily="18" charset="0"/>
            </a:endParaRPr>
          </a:p>
          <a:p>
            <a:pPr indent="252095" algn="just" defTabSz="266700">
              <a:lnSpc>
                <a:spcPct val="150000"/>
              </a:lnSpc>
              <a:spcBef>
                <a:spcPts val="700"/>
              </a:spcBef>
              <a:spcAft>
                <a:spcPct val="0"/>
              </a:spcAft>
            </a:pPr>
            <a:r>
              <a:rPr lang="zh-CN" altLang="en-US" sz="2400" b="1" dirty="0">
                <a:solidFill>
                  <a:schemeClr val="accent5"/>
                </a:solidFill>
                <a:latin typeface="Times New Roman" panose="02020503050405090304" pitchFamily="18" charset="0"/>
                <a:ea typeface="华文楷体" panose="02010600040101010101" charset="-122"/>
                <a:cs typeface="Times New Roman" panose="02020503050405090304" pitchFamily="18" charset="0"/>
              </a:rPr>
              <a:t>    </a:t>
            </a:r>
            <a:r>
              <a:rPr lang="en-US" altLang="zh-CN" sz="2400" b="1" dirty="0">
                <a:solidFill>
                  <a:schemeClr val="accent5"/>
                </a:solidFill>
                <a:latin typeface="Times New Roman" panose="02020503050405090304" pitchFamily="18" charset="0"/>
                <a:ea typeface="华文楷体" panose="02010600040101010101" charset="-122"/>
                <a:cs typeface="Times New Roman" panose="02020503050405090304" pitchFamily="18" charset="0"/>
              </a:rPr>
              <a:t>1</a:t>
            </a:r>
            <a:r>
              <a:rPr lang="en-US" sz="2400" b="1" dirty="0">
                <a:solidFill>
                  <a:schemeClr val="accent5"/>
                </a:solidFill>
                <a:latin typeface="Times New Roman" panose="02020503050405090304" pitchFamily="18" charset="0"/>
                <a:ea typeface="华文楷体" panose="02010600040101010101" charset="-122"/>
                <a:cs typeface="Times New Roman" panose="02020503050405090304" pitchFamily="18" charset="0"/>
              </a:rPr>
              <a:t>.</a:t>
            </a:r>
            <a:r>
              <a:rPr lang="zh-CN" altLang="en-US" sz="2400" b="1" dirty="0">
                <a:solidFill>
                  <a:schemeClr val="accent5"/>
                </a:solidFill>
                <a:latin typeface="Times New Roman" panose="02020503050405090304" pitchFamily="18" charset="0"/>
                <a:ea typeface="华文楷体" panose="02010600040101010101" charset="-122"/>
                <a:cs typeface="Times New Roman" panose="02020503050405090304" pitchFamily="18" charset="0"/>
              </a:rPr>
              <a:t>类型判断</a:t>
            </a:r>
          </a:p>
          <a:p>
            <a:pPr indent="252095" algn="just" defTabSz="266700">
              <a:lnSpc>
                <a:spcPct val="150000"/>
              </a:lnSpc>
              <a:spcBef>
                <a:spcPts val="700"/>
              </a:spcBef>
              <a:spcAft>
                <a:spcPct val="0"/>
              </a:spcAft>
            </a:pPr>
            <a:endParaRPr lang="zh-CN" altLang="en-US" dirty="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endParaRPr lang="zh-CN" altLang="en-US" dirty="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endParaRPr lang="zh-CN" altLang="en-US" dirty="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endParaRPr lang="zh-CN" altLang="en-US" dirty="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endParaRPr lang="zh-CN" altLang="en-US" dirty="0">
              <a:latin typeface="华文楷体" panose="02010600040101010101" charset="-122"/>
              <a:ea typeface="华文楷体" panose="02010600040101010101" charset="-122"/>
              <a:cs typeface="华文楷体" panose="02010600040101010101" charset="-122"/>
            </a:endParaRPr>
          </a:p>
        </p:txBody>
      </p:sp>
      <p:sp>
        <p:nvSpPr>
          <p:cNvPr id="5" name="Rectangle 4" descr="浅色上对角线">
            <a:extLst>
              <a:ext uri="{FF2B5EF4-FFF2-40B4-BE49-F238E27FC236}">
                <a16:creationId xmlns:a16="http://schemas.microsoft.com/office/drawing/2014/main" id="{C9121554-14CD-8089-E21C-7F15C5F830F3}"/>
              </a:ext>
            </a:extLst>
          </p:cNvPr>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二、中国总供求平衡分析</a:t>
            </a:r>
          </a:p>
        </p:txBody>
      </p:sp>
      <p:sp>
        <p:nvSpPr>
          <p:cNvPr id="8" name="文本框 7">
            <a:extLst>
              <a:ext uri="{FF2B5EF4-FFF2-40B4-BE49-F238E27FC236}">
                <a16:creationId xmlns:a16="http://schemas.microsoft.com/office/drawing/2014/main" id="{9D793DAA-0662-1E63-FB76-5B4A343105A7}"/>
              </a:ext>
            </a:extLst>
          </p:cNvPr>
          <p:cNvSpPr txBox="1"/>
          <p:nvPr/>
        </p:nvSpPr>
        <p:spPr>
          <a:xfrm>
            <a:off x="5831016" y="5821045"/>
            <a:ext cx="6184668" cy="369332"/>
          </a:xfrm>
          <a:prstGeom prst="rect">
            <a:avLst/>
          </a:prstGeom>
          <a:noFill/>
        </p:spPr>
        <p:txBody>
          <a:bodyPr wrap="square">
            <a:spAutoFit/>
          </a:bodyPr>
          <a:lstStyle/>
          <a:p>
            <a:r>
              <a:rPr lang="zh-CN" altLang="en-US" b="1" dirty="0"/>
              <a:t>两种间接判断指标与总供求差率趋势比较</a:t>
            </a:r>
            <a:endParaRPr lang="zh-CN" altLang="en-US" dirty="0"/>
          </a:p>
        </p:txBody>
      </p:sp>
      <p:pic>
        <p:nvPicPr>
          <p:cNvPr id="2" name="图片 1">
            <a:extLst>
              <a:ext uri="{FF2B5EF4-FFF2-40B4-BE49-F238E27FC236}">
                <a16:creationId xmlns:a16="http://schemas.microsoft.com/office/drawing/2014/main" id="{444FB934-30DD-EFF0-1174-7C160A40835E}"/>
              </a:ext>
            </a:extLst>
          </p:cNvPr>
          <p:cNvPicPr>
            <a:picLocks noChangeAspect="1"/>
          </p:cNvPicPr>
          <p:nvPr/>
        </p:nvPicPr>
        <p:blipFill>
          <a:blip r:embed="rId2"/>
          <a:stretch>
            <a:fillRect/>
          </a:stretch>
        </p:blipFill>
        <p:spPr>
          <a:xfrm>
            <a:off x="5357597" y="2225543"/>
            <a:ext cx="5596892" cy="3444241"/>
          </a:xfrm>
          <a:prstGeom prst="rect">
            <a:avLst/>
          </a:prstGeom>
        </p:spPr>
      </p:pic>
      <p:sp>
        <p:nvSpPr>
          <p:cNvPr id="7" name="文本框 6">
            <a:extLst>
              <a:ext uri="{FF2B5EF4-FFF2-40B4-BE49-F238E27FC236}">
                <a16:creationId xmlns:a16="http://schemas.microsoft.com/office/drawing/2014/main" id="{D2109C4D-50E3-568B-9588-DF9D4CCD2749}"/>
              </a:ext>
            </a:extLst>
          </p:cNvPr>
          <p:cNvSpPr txBox="1"/>
          <p:nvPr/>
        </p:nvSpPr>
        <p:spPr>
          <a:xfrm>
            <a:off x="980336" y="2626822"/>
            <a:ext cx="4304553" cy="3323987"/>
          </a:xfrm>
          <a:prstGeom prst="rect">
            <a:avLst/>
          </a:prstGeom>
          <a:noFill/>
        </p:spPr>
        <p:txBody>
          <a:bodyPr wrap="square" rtlCol="0">
            <a:spAutoFit/>
          </a:bodyPr>
          <a:lstStyle/>
          <a:p>
            <a:pPr indent="457200"/>
            <a:r>
              <a:rPr lang="zh-CN" altLang="en-US" sz="2400" dirty="0">
                <a:latin typeface="STKaiti" panose="02010600040101010101" pitchFamily="2" charset="-122"/>
                <a:ea typeface="STKaiti" panose="02010600040101010101" pitchFamily="2" charset="-122"/>
              </a:rPr>
              <a:t>通货膨胀率与供需差率具有较强同步性，是判断总供求平衡的良好指标；尽管失业率在理论上也能很好反映总供求关系，但我国长期采用的城镇登记失业率口径过窄，严重低估真实的失业率，仅可据其粗略判断失业率变动方向。</a:t>
            </a:r>
          </a:p>
          <a:p>
            <a:endParaRPr kumimoji="1" lang="zh-CN" altLang="en-US" dirty="0"/>
          </a:p>
        </p:txBody>
      </p:sp>
    </p:spTree>
    <p:extLst>
      <p:ext uri="{BB962C8B-B14F-4D97-AF65-F5344CB8AC3E}">
        <p14:creationId xmlns:p14="http://schemas.microsoft.com/office/powerpoint/2010/main" val="21004800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952DD9-B581-8C2D-D31F-41FB453B116D}"/>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0F4AD9C3-852C-1850-1E38-C110C8C6AFE4}"/>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3" name="Rectangle 5">
            <a:extLst>
              <a:ext uri="{FF2B5EF4-FFF2-40B4-BE49-F238E27FC236}">
                <a16:creationId xmlns:a16="http://schemas.microsoft.com/office/drawing/2014/main" id="{C42C5B75-687E-53F0-AEF6-CE0C2452C00D}"/>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hangingPunct="1">
              <a:lnSpc>
                <a:spcPct val="150000"/>
              </a:lnSpc>
            </a:pPr>
            <a:r>
              <a:rPr kumimoji="1" lang="en-US" altLang="zh-CN" sz="2800" b="1"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C5D07869-59C5-F7CF-1240-F9315F81853E}"/>
              </a:ext>
            </a:extLst>
          </p:cNvPr>
          <p:cNvSpPr txBox="1"/>
          <p:nvPr/>
        </p:nvSpPr>
        <p:spPr>
          <a:xfrm>
            <a:off x="980336" y="1036955"/>
            <a:ext cx="10962640" cy="5626735"/>
          </a:xfrm>
          <a:prstGeom prst="rect">
            <a:avLst/>
          </a:prstGeom>
        </p:spPr>
        <p:txBody>
          <a:bodyPr wrap="square">
            <a:noAutofit/>
          </a:bodyPr>
          <a:lstStyle/>
          <a:p>
            <a:pPr indent="252095" algn="just" defTabSz="266700">
              <a:lnSpc>
                <a:spcPct val="150000"/>
              </a:lnSpc>
              <a:spcBef>
                <a:spcPts val="700"/>
              </a:spcBef>
              <a:spcAft>
                <a:spcPct val="0"/>
              </a:spcAft>
            </a:pPr>
            <a:r>
              <a:rPr lang="en-US" altLang="zh-CN" sz="2400" b="1" dirty="0">
                <a:latin typeface="Times New Roman" panose="02020503050405090304" pitchFamily="18" charset="0"/>
                <a:ea typeface="华文楷体" panose="02010600040101010101" charset="-122"/>
                <a:cs typeface="Times New Roman" panose="02020503050405090304" pitchFamily="18" charset="0"/>
              </a:rPr>
              <a:t>  </a:t>
            </a:r>
            <a:r>
              <a:rPr lang="en-US" altLang="zh-CN" sz="2400" b="1" dirty="0">
                <a:solidFill>
                  <a:schemeClr val="accent1"/>
                </a:solidFill>
                <a:latin typeface="Times New Roman" panose="02020503050405090304" pitchFamily="18" charset="0"/>
                <a:ea typeface="华文楷体" panose="02010600040101010101" charset="-122"/>
                <a:cs typeface="Times New Roman" panose="02020503050405090304" pitchFamily="18" charset="0"/>
              </a:rPr>
              <a:t> </a:t>
            </a:r>
            <a:r>
              <a:rPr lang="zh-CN" altLang="en-US" sz="2800" b="1" dirty="0">
                <a:solidFill>
                  <a:schemeClr val="accent2"/>
                </a:solidFill>
                <a:latin typeface="Times New Roman" panose="02020503050405090304" pitchFamily="18" charset="0"/>
                <a:ea typeface="华文楷体" panose="02010600040101010101" charset="-122"/>
                <a:cs typeface="Times New Roman" panose="02020503050405090304" pitchFamily="18" charset="0"/>
              </a:rPr>
              <a:t>（二）总供求失衡类型与成因</a:t>
            </a:r>
            <a:endParaRPr lang="zh-CN" altLang="en-US" sz="2400" b="1" dirty="0">
              <a:solidFill>
                <a:schemeClr val="accent2"/>
              </a:solidFill>
              <a:latin typeface="Times New Roman" panose="02020503050405090304" pitchFamily="18" charset="0"/>
              <a:ea typeface="华文楷体" panose="02010600040101010101" charset="-122"/>
              <a:cs typeface="Times New Roman" panose="02020503050405090304" pitchFamily="18" charset="0"/>
            </a:endParaRPr>
          </a:p>
          <a:p>
            <a:pPr indent="252095" algn="just" defTabSz="266700">
              <a:lnSpc>
                <a:spcPct val="150000"/>
              </a:lnSpc>
              <a:spcBef>
                <a:spcPts val="700"/>
              </a:spcBef>
              <a:spcAft>
                <a:spcPct val="0"/>
              </a:spcAft>
            </a:pPr>
            <a:r>
              <a:rPr lang="zh-CN" altLang="en-US" sz="2400" b="1" dirty="0">
                <a:solidFill>
                  <a:schemeClr val="accent5"/>
                </a:solidFill>
                <a:latin typeface="Times New Roman" panose="02020503050405090304" pitchFamily="18" charset="0"/>
                <a:ea typeface="华文楷体" panose="02010600040101010101" charset="-122"/>
                <a:cs typeface="Times New Roman" panose="02020503050405090304" pitchFamily="18" charset="0"/>
              </a:rPr>
              <a:t>    </a:t>
            </a:r>
            <a:r>
              <a:rPr lang="en-US" altLang="zh-CN" sz="2400" b="1" dirty="0">
                <a:solidFill>
                  <a:schemeClr val="accent5"/>
                </a:solidFill>
                <a:latin typeface="Times New Roman" panose="02020503050405090304" pitchFamily="18" charset="0"/>
                <a:ea typeface="华文楷体" panose="02010600040101010101" charset="-122"/>
                <a:cs typeface="Times New Roman" panose="02020503050405090304" pitchFamily="18" charset="0"/>
              </a:rPr>
              <a:t>2</a:t>
            </a:r>
            <a:r>
              <a:rPr lang="en-US" sz="2400" b="1" dirty="0">
                <a:solidFill>
                  <a:schemeClr val="accent5"/>
                </a:solidFill>
                <a:latin typeface="Times New Roman" panose="02020503050405090304" pitchFamily="18" charset="0"/>
                <a:ea typeface="华文楷体" panose="02010600040101010101" charset="-122"/>
                <a:cs typeface="Times New Roman" panose="02020503050405090304" pitchFamily="18" charset="0"/>
              </a:rPr>
              <a:t>.</a:t>
            </a:r>
            <a:r>
              <a:rPr lang="zh-CN" altLang="en-US" sz="2400" b="1" dirty="0">
                <a:solidFill>
                  <a:schemeClr val="accent5"/>
                </a:solidFill>
                <a:latin typeface="Times New Roman" panose="02020503050405090304" pitchFamily="18" charset="0"/>
                <a:ea typeface="华文楷体" panose="02010600040101010101" charset="-122"/>
                <a:cs typeface="Times New Roman" panose="02020503050405090304" pitchFamily="18" charset="0"/>
              </a:rPr>
              <a:t>成因探讨</a:t>
            </a:r>
          </a:p>
          <a:p>
            <a:pPr indent="252095" algn="just" defTabSz="266700">
              <a:lnSpc>
                <a:spcPct val="150000"/>
              </a:lnSpc>
              <a:spcBef>
                <a:spcPts val="700"/>
              </a:spcBef>
              <a:spcAft>
                <a:spcPct val="0"/>
              </a:spcAft>
            </a:pPr>
            <a:endParaRPr lang="zh-CN" altLang="en-US" dirty="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endParaRPr lang="zh-CN" altLang="en-US" dirty="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endParaRPr lang="zh-CN" altLang="en-US" dirty="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endParaRPr lang="zh-CN" altLang="en-US" dirty="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endParaRPr lang="zh-CN" altLang="en-US" dirty="0">
              <a:latin typeface="华文楷体" panose="02010600040101010101" charset="-122"/>
              <a:ea typeface="华文楷体" panose="02010600040101010101" charset="-122"/>
              <a:cs typeface="华文楷体" panose="02010600040101010101" charset="-122"/>
            </a:endParaRPr>
          </a:p>
        </p:txBody>
      </p:sp>
      <p:sp>
        <p:nvSpPr>
          <p:cNvPr id="5" name="Rectangle 4" descr="浅色上对角线">
            <a:extLst>
              <a:ext uri="{FF2B5EF4-FFF2-40B4-BE49-F238E27FC236}">
                <a16:creationId xmlns:a16="http://schemas.microsoft.com/office/drawing/2014/main" id="{19FE3ABB-0422-7A28-6729-AA50DEFA0F80}"/>
              </a:ext>
            </a:extLst>
          </p:cNvPr>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二、中国总供求平衡分析</a:t>
            </a:r>
          </a:p>
        </p:txBody>
      </p:sp>
      <p:sp>
        <p:nvSpPr>
          <p:cNvPr id="8" name="文本框 7">
            <a:extLst>
              <a:ext uri="{FF2B5EF4-FFF2-40B4-BE49-F238E27FC236}">
                <a16:creationId xmlns:a16="http://schemas.microsoft.com/office/drawing/2014/main" id="{59EE6071-1758-CC6E-47F4-9837A7C3E9C5}"/>
              </a:ext>
            </a:extLst>
          </p:cNvPr>
          <p:cNvSpPr txBox="1"/>
          <p:nvPr/>
        </p:nvSpPr>
        <p:spPr>
          <a:xfrm>
            <a:off x="1590502" y="5972413"/>
            <a:ext cx="5919684" cy="369332"/>
          </a:xfrm>
          <a:prstGeom prst="rect">
            <a:avLst/>
          </a:prstGeom>
          <a:noFill/>
        </p:spPr>
        <p:txBody>
          <a:bodyPr wrap="square">
            <a:spAutoFit/>
          </a:bodyPr>
          <a:lstStyle/>
          <a:p>
            <a:r>
              <a:rPr lang="zh-CN" altLang="en-US" b="1" dirty="0"/>
              <a:t>货币供应增长率与经济增长率趋势比较</a:t>
            </a:r>
            <a:endParaRPr lang="zh-CN" altLang="en-US" dirty="0"/>
          </a:p>
        </p:txBody>
      </p:sp>
      <p:sp>
        <p:nvSpPr>
          <p:cNvPr id="4" name="AutoShape 2">
            <a:extLst>
              <a:ext uri="{FF2B5EF4-FFF2-40B4-BE49-F238E27FC236}">
                <a16:creationId xmlns:a16="http://schemas.microsoft.com/office/drawing/2014/main" id="{AC538462-EBA9-22E1-7F90-F6227B7E9F6B}"/>
              </a:ext>
            </a:extLst>
          </p:cNvPr>
          <p:cNvSpPr>
            <a:spLocks noChangeAspect="1" noChangeArrowheads="1"/>
          </p:cNvSpPr>
          <p:nvPr/>
        </p:nvSpPr>
        <p:spPr bwMode="auto">
          <a:xfrm>
            <a:off x="541338" y="0"/>
            <a:ext cx="11107737" cy="68580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9" name="图片 8">
            <a:extLst>
              <a:ext uri="{FF2B5EF4-FFF2-40B4-BE49-F238E27FC236}">
                <a16:creationId xmlns:a16="http://schemas.microsoft.com/office/drawing/2014/main" id="{A8BCDA0F-C163-4335-BBDA-CB8C6618B894}"/>
              </a:ext>
            </a:extLst>
          </p:cNvPr>
          <p:cNvPicPr>
            <a:picLocks noChangeAspect="1"/>
          </p:cNvPicPr>
          <p:nvPr/>
        </p:nvPicPr>
        <p:blipFill>
          <a:blip r:embed="rId2"/>
          <a:stretch>
            <a:fillRect/>
          </a:stretch>
        </p:blipFill>
        <p:spPr>
          <a:xfrm>
            <a:off x="1237512" y="2438122"/>
            <a:ext cx="4992370" cy="3455432"/>
          </a:xfrm>
          <a:prstGeom prst="rect">
            <a:avLst/>
          </a:prstGeom>
        </p:spPr>
      </p:pic>
      <p:pic>
        <p:nvPicPr>
          <p:cNvPr id="10" name="图片 9">
            <a:extLst>
              <a:ext uri="{FF2B5EF4-FFF2-40B4-BE49-F238E27FC236}">
                <a16:creationId xmlns:a16="http://schemas.microsoft.com/office/drawing/2014/main" id="{6BD179D2-3F42-631A-BAAC-4D3A1924F63A}"/>
              </a:ext>
            </a:extLst>
          </p:cNvPr>
          <p:cNvPicPr>
            <a:picLocks noChangeAspect="1"/>
          </p:cNvPicPr>
          <p:nvPr/>
        </p:nvPicPr>
        <p:blipFill>
          <a:blip r:embed="rId3"/>
          <a:stretch>
            <a:fillRect/>
          </a:stretch>
        </p:blipFill>
        <p:spPr>
          <a:xfrm>
            <a:off x="6425421" y="2438122"/>
            <a:ext cx="5296362" cy="3357366"/>
          </a:xfrm>
          <a:prstGeom prst="rect">
            <a:avLst/>
          </a:prstGeom>
        </p:spPr>
      </p:pic>
      <p:sp>
        <p:nvSpPr>
          <p:cNvPr id="12" name="文本框 11">
            <a:extLst>
              <a:ext uri="{FF2B5EF4-FFF2-40B4-BE49-F238E27FC236}">
                <a16:creationId xmlns:a16="http://schemas.microsoft.com/office/drawing/2014/main" id="{05AFCA4C-1A19-DB20-2E7A-D700CC7334C7}"/>
              </a:ext>
            </a:extLst>
          </p:cNvPr>
          <p:cNvSpPr txBox="1"/>
          <p:nvPr/>
        </p:nvSpPr>
        <p:spPr>
          <a:xfrm>
            <a:off x="6095206" y="5819934"/>
            <a:ext cx="6184668" cy="455189"/>
          </a:xfrm>
          <a:prstGeom prst="rect">
            <a:avLst/>
          </a:prstGeom>
          <a:noFill/>
        </p:spPr>
        <p:txBody>
          <a:bodyPr wrap="square">
            <a:spAutoFit/>
          </a:bodyPr>
          <a:lstStyle/>
          <a:p>
            <a:pPr marL="0" marR="0" algn="ctr">
              <a:lnSpc>
                <a:spcPct val="150000"/>
              </a:lnSpc>
              <a:spcAft>
                <a:spcPts val="600"/>
              </a:spcAft>
              <a:buNone/>
            </a:pPr>
            <a:r>
              <a:rPr lang="zh-CN" altLang="en-US" sz="1800" b="1" kern="100" dirty="0">
                <a:effectLst/>
                <a:latin typeface="宋体" panose="02010600030101010101" pitchFamily="2" charset="-122"/>
                <a:ea typeface="宋体" panose="02010600030101010101" pitchFamily="2" charset="-122"/>
              </a:rPr>
              <a:t>工资率指数与劳动生产率指数趋势比较</a:t>
            </a:r>
            <a:endParaRPr lang="zh-CN" altLang="en-US" sz="1800" kern="100" dirty="0">
              <a:effectLst/>
              <a:latin typeface="Times New Roman" panose="02020603050405020304" pitchFamily="18" charset="0"/>
            </a:endParaRPr>
          </a:p>
        </p:txBody>
      </p:sp>
    </p:spTree>
    <p:extLst>
      <p:ext uri="{BB962C8B-B14F-4D97-AF65-F5344CB8AC3E}">
        <p14:creationId xmlns:p14="http://schemas.microsoft.com/office/powerpoint/2010/main" val="18406474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3" descr="06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5779" y="1146810"/>
            <a:ext cx="10727026" cy="5256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Rectangle 2"/>
          <p:cNvSpPr>
            <a:spLocks noGrp="1" noChangeArrowheads="1"/>
          </p:cNvSpPr>
          <p:nvPr>
            <p:ph type="title"/>
          </p:nvPr>
        </p:nvSpPr>
        <p:spPr>
          <a:xfrm>
            <a:off x="1346731" y="159"/>
            <a:ext cx="9889490" cy="1325563"/>
          </a:xfrm>
        </p:spPr>
        <p:txBody>
          <a:bodyPr>
            <a:normAutofit/>
          </a:bodyPr>
          <a:lstStyle/>
          <a:p>
            <a:pPr algn="ctr"/>
            <a:r>
              <a:rPr lang="zh-CN" altLang="en-US" b="1" dirty="0">
                <a:solidFill>
                  <a:schemeClr val="accent1">
                    <a:lumMod val="50000"/>
                  </a:schemeClr>
                </a:solidFill>
                <a:latin typeface="黑体" panose="02010609060101010101" pitchFamily="49" charset="-122"/>
                <a:ea typeface="黑体" panose="02010609060101010101" pitchFamily="49" charset="-122"/>
              </a:rPr>
              <a:t>思考与练习</a:t>
            </a:r>
            <a:endParaRPr lang="en-US" altLang="zh-CN" b="1" dirty="0">
              <a:solidFill>
                <a:schemeClr val="accent1">
                  <a:lumMod val="50000"/>
                </a:schemeClr>
              </a:solidFill>
              <a:latin typeface="黑体" panose="02010609060101010101" pitchFamily="49" charset="-122"/>
              <a:ea typeface="黑体" panose="02010609060101010101" pitchFamily="49" charset="-122"/>
            </a:endParaRPr>
          </a:p>
        </p:txBody>
      </p:sp>
      <p:sp>
        <p:nvSpPr>
          <p:cNvPr id="6148" name="Rectangle 3"/>
          <p:cNvSpPr>
            <a:spLocks noGrp="1" noChangeArrowheads="1"/>
          </p:cNvSpPr>
          <p:nvPr>
            <p:ph idx="1"/>
          </p:nvPr>
        </p:nvSpPr>
        <p:spPr>
          <a:xfrm>
            <a:off x="1667435" y="1521460"/>
            <a:ext cx="9348396" cy="4503420"/>
          </a:xfrm>
        </p:spPr>
        <p:txBody>
          <a:bodyPr>
            <a:noAutofit/>
          </a:bodyPr>
          <a:lstStyle/>
          <a:p>
            <a:pPr eaLnBrk="1" hangingPunct="1">
              <a:lnSpc>
                <a:spcPct val="150000"/>
              </a:lnSpc>
              <a:spcBef>
                <a:spcPts val="0"/>
              </a:spcBef>
              <a:buFontTx/>
              <a:buNone/>
            </a:pPr>
            <a:endParaRPr lang="en-US" altLang="zh-CN" sz="2400" b="1" dirty="0">
              <a:solidFill>
                <a:srgbClr val="7030A0"/>
              </a:solidFill>
              <a:latin typeface="华文楷体" panose="02010600040101010101" charset="-122"/>
              <a:ea typeface="华文楷体" panose="02010600040101010101" charset="-122"/>
              <a:cs typeface="华文楷体" panose="02010600040101010101" charset="-122"/>
            </a:endParaRPr>
          </a:p>
          <a:p>
            <a:pPr eaLnBrk="1" hangingPunct="1">
              <a:lnSpc>
                <a:spcPct val="150000"/>
              </a:lnSpc>
              <a:spcBef>
                <a:spcPts val="0"/>
              </a:spcBef>
              <a:buFontTx/>
              <a:buNone/>
            </a:pP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rPr>
              <a:t>（</a:t>
            </a:r>
            <a:r>
              <a:rPr lang="en-US" altLang="zh-CN" sz="2400" b="1" dirty="0">
                <a:solidFill>
                  <a:srgbClr val="7030A0"/>
                </a:solidFill>
                <a:latin typeface="华文楷体" panose="02010600040101010101" charset="-122"/>
                <a:ea typeface="华文楷体" panose="02010600040101010101" charset="-122"/>
                <a:cs typeface="华文楷体" panose="02010600040101010101" charset="-122"/>
              </a:rPr>
              <a:t>1</a:t>
            </a: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rPr>
              <a:t>）简述总需求、总供给的统计概念。</a:t>
            </a:r>
            <a:endParaRPr lang="en-US" altLang="zh-CN" sz="2400" b="1" dirty="0">
              <a:solidFill>
                <a:srgbClr val="7030A0"/>
              </a:solidFill>
              <a:latin typeface="华文楷体" panose="02010600040101010101" charset="-122"/>
              <a:ea typeface="华文楷体" panose="02010600040101010101" charset="-122"/>
              <a:cs typeface="华文楷体" panose="02010600040101010101" charset="-122"/>
            </a:endParaRPr>
          </a:p>
          <a:p>
            <a:pPr eaLnBrk="1" hangingPunct="1">
              <a:lnSpc>
                <a:spcPct val="150000"/>
              </a:lnSpc>
              <a:spcBef>
                <a:spcPts val="0"/>
              </a:spcBef>
              <a:buFontTx/>
              <a:buNone/>
            </a:pP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rPr>
              <a:t>（</a:t>
            </a:r>
            <a:r>
              <a:rPr lang="en-US" altLang="zh-CN" sz="2400" b="1" dirty="0">
                <a:solidFill>
                  <a:srgbClr val="7030A0"/>
                </a:solidFill>
                <a:latin typeface="华文楷体" panose="02010600040101010101" charset="-122"/>
                <a:ea typeface="华文楷体" panose="02010600040101010101" charset="-122"/>
                <a:cs typeface="华文楷体" panose="02010600040101010101" charset="-122"/>
              </a:rPr>
              <a:t>2</a:t>
            </a: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rPr>
              <a:t>）简述总需求、总供给的统计测度方法，并比较其相对优缺点。</a:t>
            </a:r>
            <a:endParaRPr lang="en-US" altLang="zh-CN" sz="2400" b="1" dirty="0">
              <a:solidFill>
                <a:srgbClr val="7030A0"/>
              </a:solidFill>
              <a:latin typeface="华文楷体" panose="02010600040101010101" charset="-122"/>
              <a:ea typeface="华文楷体" panose="02010600040101010101" charset="-122"/>
              <a:cs typeface="华文楷体" panose="02010600040101010101" charset="-122"/>
            </a:endParaRPr>
          </a:p>
          <a:p>
            <a:pPr eaLnBrk="1" hangingPunct="1">
              <a:lnSpc>
                <a:spcPct val="150000"/>
              </a:lnSpc>
              <a:spcBef>
                <a:spcPts val="0"/>
              </a:spcBef>
              <a:buFontTx/>
              <a:buNone/>
            </a:pP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rPr>
              <a:t>（</a:t>
            </a:r>
            <a:r>
              <a:rPr lang="en-US" altLang="zh-CN" sz="2400" b="1" dirty="0">
                <a:solidFill>
                  <a:srgbClr val="7030A0"/>
                </a:solidFill>
                <a:latin typeface="华文楷体" panose="02010600040101010101" charset="-122"/>
                <a:ea typeface="华文楷体" panose="02010600040101010101" charset="-122"/>
                <a:cs typeface="华文楷体" panose="02010600040101010101" charset="-122"/>
              </a:rPr>
              <a:t>3</a:t>
            </a: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rPr>
              <a:t>）简述总供给与总需求平衡的判别模式和主要步骤。</a:t>
            </a:r>
            <a:endParaRPr lang="en-US" altLang="zh-CN" sz="2400" b="1" dirty="0">
              <a:solidFill>
                <a:srgbClr val="7030A0"/>
              </a:solidFill>
              <a:latin typeface="华文楷体" panose="02010600040101010101" charset="-122"/>
              <a:ea typeface="华文楷体" panose="02010600040101010101" charset="-122"/>
              <a:cs typeface="华文楷体" panose="02010600040101010101" charset="-122"/>
            </a:endParaRPr>
          </a:p>
          <a:p>
            <a:pPr eaLnBrk="1" hangingPunct="1">
              <a:lnSpc>
                <a:spcPct val="150000"/>
              </a:lnSpc>
              <a:spcBef>
                <a:spcPts val="0"/>
              </a:spcBef>
              <a:buFontTx/>
              <a:buNone/>
            </a:pP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rPr>
              <a:t>（</a:t>
            </a:r>
            <a:r>
              <a:rPr lang="en-US" altLang="zh-CN" sz="2400" b="1" dirty="0">
                <a:solidFill>
                  <a:srgbClr val="7030A0"/>
                </a:solidFill>
                <a:latin typeface="华文楷体" panose="02010600040101010101" charset="-122"/>
                <a:ea typeface="华文楷体" panose="02010600040101010101" charset="-122"/>
                <a:cs typeface="华文楷体" panose="02010600040101010101" charset="-122"/>
              </a:rPr>
              <a:t>4</a:t>
            </a:r>
            <a:r>
              <a:rPr lang="zh-CN" altLang="en-US" sz="2400" b="1" dirty="0">
                <a:solidFill>
                  <a:srgbClr val="7030A0"/>
                </a:solidFill>
                <a:latin typeface="华文楷体" panose="02010600040101010101" charset="-122"/>
                <a:ea typeface="华文楷体" panose="02010600040101010101" charset="-122"/>
                <a:cs typeface="华文楷体" panose="02010600040101010101" charset="-122"/>
              </a:rPr>
              <a:t>）利用全国或某省数据，对总供给与总需求是否平衡进行分析。</a:t>
            </a: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2919" y="207010"/>
            <a:ext cx="911860" cy="911860"/>
          </a:xfrm>
          <a:prstGeom prst="rect">
            <a:avLst/>
          </a:prstGeom>
        </p:spPr>
      </p:pic>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32</a:t>
            </a:fld>
            <a:endParaRPr lang="zh-CN" altLang="en-US" sz="2000"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1"/>
          <p:cNvSpPr txBox="1">
            <a:spLocks noChangeArrowheads="1"/>
          </p:cNvSpPr>
          <p:nvPr/>
        </p:nvSpPr>
        <p:spPr bwMode="auto">
          <a:xfrm>
            <a:off x="591081" y="775335"/>
            <a:ext cx="11353800" cy="5697220"/>
          </a:xfrm>
          <a:prstGeom prst="rect">
            <a:avLst/>
          </a:prstGeom>
          <a:noFill/>
          <a:ln w="19050">
            <a:noFill/>
            <a:miter lim="800000"/>
          </a:ln>
          <a:extLst>
            <a:ext uri="{909E8E84-426E-40DD-AFC4-6F175D3DCCD1}">
              <a14:hiddenFill xmlns:a14="http://schemas.microsoft.com/office/drawing/2010/main">
                <a:solidFill>
                  <a:srgbClr val="FFFFFF"/>
                </a:solidFill>
              </a14:hiddenFill>
            </a:ext>
          </a:extLst>
        </p:spPr>
        <p:txBody>
          <a:bodyPr wrap="square" anchor="ctr" anchorCtr="1">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a:spcBef>
                <a:spcPct val="50000"/>
              </a:spcBef>
            </a:pPr>
            <a:endParaRPr lang="zh-CN" altLang="en-US" sz="2000" dirty="0">
              <a:latin typeface="华文楷体" panose="02010600040101010101" charset="-122"/>
              <a:ea typeface="华文楷体" panose="02010600040101010101" charset="-122"/>
            </a:endParaRPr>
          </a:p>
          <a:p>
            <a:pPr>
              <a:spcBef>
                <a:spcPct val="50000"/>
              </a:spcBef>
            </a:pPr>
            <a:endParaRPr lang="zh-CN" altLang="en-US" sz="2000" dirty="0">
              <a:latin typeface="华文楷体" panose="02010600040101010101" charset="-122"/>
              <a:ea typeface="华文楷体" panose="02010600040101010101" charset="-122"/>
            </a:endParaRPr>
          </a:p>
          <a:p>
            <a:pPr>
              <a:spcBef>
                <a:spcPct val="50000"/>
              </a:spcBef>
            </a:pPr>
            <a:r>
              <a:rPr lang="en-US" altLang="zh-CN" sz="2000" b="1" dirty="0">
                <a:latin typeface="华文楷体" panose="02010600040101010101" charset="-122"/>
                <a:ea typeface="华文楷体" panose="02010600040101010101" charset="-122"/>
              </a:rPr>
              <a:t>     </a:t>
            </a:r>
            <a:r>
              <a:rPr lang="en-US" altLang="zh-CN" sz="2400" b="1" dirty="0">
                <a:latin typeface="华文楷体" panose="02010600040101010101" charset="-122"/>
                <a:ea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rPr>
              <a:t>（一）供给与需求</a:t>
            </a:r>
          </a:p>
          <a:p>
            <a:pPr indent="304800" algn="just">
              <a:lnSpc>
                <a:spcPct val="150000"/>
              </a:lnSpc>
            </a:pPr>
            <a:r>
              <a:rPr lang="zh-CN" altLang="en-US" sz="2400" kern="100" dirty="0">
                <a:latin typeface="STKaiti" panose="02010600040101010101" pitchFamily="2" charset="-122"/>
                <a:ea typeface="STKaiti" panose="02010600040101010101" pitchFamily="2" charset="-122"/>
              </a:rPr>
              <a:t>供给是指一定时期内，卖方（生产者）愿意且能够按一定价格出售的商品（货物或劳务）量。供给的形成要具备两个条件：一是有供给能力，二是有出售意愿。对特定商品的供给而言，生产者为提供特定数量的商品所愿接受的最低价格称为供给价格。</a:t>
            </a:r>
            <a:endParaRPr lang="zh-CN" altLang="en-US" kern="100" dirty="0">
              <a:latin typeface="STKaiti" panose="02010600040101010101" pitchFamily="2" charset="-122"/>
              <a:ea typeface="STKaiti" panose="02010600040101010101" pitchFamily="2" charset="-122"/>
            </a:endParaRPr>
          </a:p>
          <a:p>
            <a:pPr indent="304800" algn="just">
              <a:lnSpc>
                <a:spcPct val="150000"/>
              </a:lnSpc>
            </a:pPr>
            <a:r>
              <a:rPr lang="zh-CN" altLang="en-US" sz="2400" kern="100" dirty="0">
                <a:latin typeface="STKaiti" panose="02010600040101010101" pitchFamily="2" charset="-122"/>
                <a:ea typeface="STKaiti" panose="02010600040101010101" pitchFamily="2" charset="-122"/>
              </a:rPr>
              <a:t>需求是指一定时期内，买方（消费者）愿意且能够以一定价格购买的商品（货物或劳务）量。同样，需求的形成也要具备购买愿望和购买能力两个条件。对特定商品的需求而言，消费者为购买特定数量的商品所愿支付的最高价格称为需求价格。</a:t>
            </a:r>
            <a:endParaRPr lang="zh-CN" altLang="en-US" kern="100" dirty="0">
              <a:latin typeface="STKaiti" panose="02010600040101010101" pitchFamily="2" charset="-122"/>
              <a:ea typeface="STKaiti" panose="02010600040101010101" pitchFamily="2" charset="-122"/>
            </a:endParaRPr>
          </a:p>
          <a:p>
            <a:pPr indent="609600" fontAlgn="auto">
              <a:lnSpc>
                <a:spcPct val="150000"/>
              </a:lnSpc>
              <a:spcBef>
                <a:spcPts val="0"/>
              </a:spcBef>
              <a:extLst>
                <a:ext uri="{35155182-B16C-46BC-9424-99874614C6A1}">
                  <wpsdc:indentchars xmlns="" xmlns:wpsdc="http://www.wps.cn/officeDocument/2017/drawingmlCustomData" val="200" checksum="4158780845"/>
                </a:ext>
              </a:extLst>
            </a:pPr>
            <a:endParaRPr lang="zh-CN" altLang="en-US" sz="2400" dirty="0">
              <a:latin typeface="华文楷体" panose="02010600040101010101" charset="-122"/>
              <a:ea typeface="华文楷体" panose="02010600040101010101" charset="-122"/>
            </a:endParaRPr>
          </a:p>
          <a:p>
            <a:pPr fontAlgn="auto">
              <a:lnSpc>
                <a:spcPct val="150000"/>
              </a:lnSpc>
              <a:spcBef>
                <a:spcPct val="50000"/>
              </a:spcBef>
            </a:pPr>
            <a:endParaRPr lang="zh-CN" altLang="en-US" sz="2400" dirty="0">
              <a:latin typeface="华文楷体" panose="02010600040101010101" charset="-122"/>
              <a:ea typeface="华文楷体" panose="02010600040101010101" charset="-122"/>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a:t>
            </a:fld>
            <a:endParaRPr lang="zh-CN" altLang="en-US" sz="2000" dirty="0">
              <a:solidFill>
                <a:schemeClr val="tx1"/>
              </a:solidFill>
            </a:endParaRPr>
          </a:p>
        </p:txBody>
      </p:sp>
      <p:sp>
        <p:nvSpPr>
          <p:cNvPr id="6"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一、概念辨析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1"/>
          <p:cNvSpPr txBox="1">
            <a:spLocks noChangeArrowheads="1"/>
          </p:cNvSpPr>
          <p:nvPr/>
        </p:nvSpPr>
        <p:spPr bwMode="auto">
          <a:xfrm>
            <a:off x="522671" y="1314564"/>
            <a:ext cx="11146657" cy="5474303"/>
          </a:xfrm>
          <a:prstGeom prst="rect">
            <a:avLst/>
          </a:prstGeom>
          <a:noFill/>
          <a:ln w="19050">
            <a:noFill/>
            <a:miter lim="800000"/>
          </a:ln>
          <a:extLst>
            <a:ext uri="{909E8E84-426E-40DD-AFC4-6F175D3DCCD1}">
              <a14:hiddenFill xmlns:a14="http://schemas.microsoft.com/office/drawing/2010/main">
                <a:solidFill>
                  <a:srgbClr val="FFFFFF"/>
                </a:solidFill>
              </a14:hiddenFill>
            </a:ext>
          </a:extLst>
        </p:spPr>
        <p:txBody>
          <a:bodyPr wrap="square" anchor="ctr" anchorCtr="1">
            <a:no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fontAlgn="auto">
              <a:lnSpc>
                <a:spcPct val="150000"/>
              </a:lnSpc>
              <a:spcBef>
                <a:spcPct val="50000"/>
              </a:spcBef>
            </a:pPr>
            <a:r>
              <a:rPr lang="en-US" altLang="zh-CN" b="1" dirty="0">
                <a:latin typeface="华文楷体" panose="02010600040101010101" charset="-122"/>
                <a:ea typeface="华文楷体" panose="02010600040101010101" charset="-122"/>
              </a:rPr>
              <a:t>    </a:t>
            </a:r>
            <a:r>
              <a:rPr lang="en-US" altLang="zh-CN" sz="2400" b="1" dirty="0">
                <a:latin typeface="华文楷体" panose="02010600040101010101" charset="-122"/>
                <a:ea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rPr>
              <a:t>（二）总供给与总需求</a:t>
            </a:r>
            <a:endParaRPr lang="en-US" altLang="zh-CN" sz="2800" b="1" dirty="0">
              <a:solidFill>
                <a:schemeClr val="accent2"/>
              </a:solidFill>
              <a:latin typeface="华文楷体" panose="02010600040101010101" charset="-122"/>
              <a:ea typeface="华文楷体" panose="02010600040101010101" charset="-122"/>
            </a:endParaRPr>
          </a:p>
          <a:p>
            <a:pPr indent="457200" algn="just">
              <a:lnSpc>
                <a:spcPct val="150000"/>
              </a:lnSpc>
            </a:pPr>
            <a:r>
              <a:rPr lang="en-US" altLang="zh-CN" sz="2400" b="1" dirty="0">
                <a:solidFill>
                  <a:schemeClr val="accent1"/>
                </a:solidFill>
                <a:latin typeface="STKaiti" panose="02010600040101010101" pitchFamily="2" charset="-122"/>
                <a:ea typeface="STKaiti" panose="02010600040101010101" pitchFamily="2" charset="-122"/>
                <a:sym typeface="+mn-ea"/>
              </a:rPr>
              <a:t>1.</a:t>
            </a:r>
            <a:r>
              <a:rPr lang="zh-CN" altLang="en-US" sz="2400" b="1" dirty="0">
                <a:solidFill>
                  <a:schemeClr val="accent1"/>
                </a:solidFill>
                <a:latin typeface="STKaiti" panose="02010600040101010101" pitchFamily="2" charset="-122"/>
                <a:ea typeface="STKaiti" panose="02010600040101010101" pitchFamily="2" charset="-122"/>
                <a:sym typeface="+mn-ea"/>
              </a:rPr>
              <a:t>总供给</a:t>
            </a:r>
            <a:r>
              <a:rPr lang="zh-CN" altLang="en" sz="2400" b="1" kern="100" dirty="0">
                <a:solidFill>
                  <a:schemeClr val="accent1"/>
                </a:solidFill>
                <a:latin typeface="STKaiti" panose="02010600040101010101" pitchFamily="2" charset="-122"/>
                <a:ea typeface="STKaiti" panose="02010600040101010101" pitchFamily="2" charset="-122"/>
              </a:rPr>
              <a:t>（</a:t>
            </a:r>
            <a:r>
              <a:rPr lang="en" altLang="zh-CN" sz="2400" b="1" kern="100" dirty="0">
                <a:solidFill>
                  <a:schemeClr val="accent1"/>
                </a:solidFill>
                <a:latin typeface="STKaiti" panose="02010600040101010101" pitchFamily="2" charset="-122"/>
                <a:ea typeface="STKaiti" panose="02010600040101010101" pitchFamily="2" charset="-122"/>
              </a:rPr>
              <a:t>aggregate supply, AS</a:t>
            </a:r>
            <a:r>
              <a:rPr lang="zh-CN" altLang="en" sz="2400" b="1" kern="100" dirty="0">
                <a:solidFill>
                  <a:schemeClr val="accent1"/>
                </a:solidFill>
                <a:latin typeface="STKaiti" panose="02010600040101010101" pitchFamily="2" charset="-122"/>
                <a:ea typeface="STKaiti" panose="02010600040101010101" pitchFamily="2" charset="-122"/>
              </a:rPr>
              <a:t>）</a:t>
            </a:r>
            <a:r>
              <a:rPr lang="zh-CN" altLang="en-US" sz="2400" kern="100" dirty="0">
                <a:latin typeface="STKaiti" panose="02010600040101010101" pitchFamily="2" charset="-122"/>
                <a:ea typeface="STKaiti" panose="02010600040101010101" pitchFamily="2" charset="-122"/>
              </a:rPr>
              <a:t>：</a:t>
            </a:r>
            <a:r>
              <a:rPr lang="zh-CN" altLang="en-US" sz="2400" dirty="0">
                <a:latin typeface="STKaiti" panose="02010600040101010101" pitchFamily="2" charset="-122"/>
                <a:ea typeface="STKaiti" panose="02010600040101010101" pitchFamily="2" charset="-122"/>
              </a:rPr>
              <a:t>一定时期内一国各行业愿意生产和出售的商品和劳务的总量。</a:t>
            </a:r>
          </a:p>
          <a:p>
            <a:pPr indent="457200" algn="just">
              <a:lnSpc>
                <a:spcPct val="150000"/>
              </a:lnSpc>
            </a:pPr>
            <a:r>
              <a:rPr lang="en-US" altLang="zh-CN" sz="2400" b="1" kern="100" dirty="0">
                <a:solidFill>
                  <a:schemeClr val="accent1"/>
                </a:solidFill>
                <a:latin typeface="STKaiti" panose="02010600040101010101" pitchFamily="2" charset="-122"/>
                <a:ea typeface="STKaiti" panose="02010600040101010101" pitchFamily="2" charset="-122"/>
              </a:rPr>
              <a:t>2.</a:t>
            </a:r>
            <a:r>
              <a:rPr lang="zh-CN" altLang="en-US" sz="2400" b="1" kern="100" dirty="0">
                <a:solidFill>
                  <a:schemeClr val="accent1"/>
                </a:solidFill>
                <a:latin typeface="STKaiti" panose="02010600040101010101" pitchFamily="2" charset="-122"/>
                <a:ea typeface="STKaiti" panose="02010600040101010101" pitchFamily="2" charset="-122"/>
              </a:rPr>
              <a:t>总需求</a:t>
            </a:r>
            <a:r>
              <a:rPr lang="zh-CN" altLang="en" sz="2400" b="1" dirty="0">
                <a:solidFill>
                  <a:schemeClr val="accent1"/>
                </a:solidFill>
                <a:latin typeface="STKaiti" panose="02010600040101010101" pitchFamily="2" charset="-122"/>
                <a:ea typeface="STKaiti" panose="02010600040101010101" pitchFamily="2" charset="-122"/>
              </a:rPr>
              <a:t>（</a:t>
            </a:r>
            <a:r>
              <a:rPr lang="en" altLang="zh-CN" sz="2400" b="1" dirty="0">
                <a:solidFill>
                  <a:schemeClr val="accent1"/>
                </a:solidFill>
                <a:latin typeface="STKaiti" panose="02010600040101010101" pitchFamily="2" charset="-122"/>
                <a:ea typeface="STKaiti" panose="02010600040101010101" pitchFamily="2" charset="-122"/>
              </a:rPr>
              <a:t>aggregate demand, AD</a:t>
            </a:r>
            <a:r>
              <a:rPr lang="zh-CN" altLang="en" sz="2400" b="1" dirty="0">
                <a:solidFill>
                  <a:schemeClr val="accent1"/>
                </a:solidFill>
                <a:latin typeface="STKaiti" panose="02010600040101010101" pitchFamily="2" charset="-122"/>
                <a:ea typeface="STKaiti" panose="02010600040101010101" pitchFamily="2" charset="-122"/>
              </a:rPr>
              <a:t>）</a:t>
            </a:r>
            <a:r>
              <a:rPr lang="zh-CN" altLang="en-US" sz="2400" dirty="0">
                <a:latin typeface="STKaiti" panose="02010600040101010101" pitchFamily="2" charset="-122"/>
                <a:ea typeface="STKaiti" panose="02010600040101010101" pitchFamily="2" charset="-122"/>
              </a:rPr>
              <a:t>：一定时期内经济中不同部门（消费者、企业及其他机构）愿意花销的总量。该定义除明确时空范围外，还强调了各类经济主体。</a:t>
            </a:r>
          </a:p>
          <a:p>
            <a:pPr indent="457200" algn="just">
              <a:lnSpc>
                <a:spcPct val="150000"/>
              </a:lnSpc>
            </a:pPr>
            <a:r>
              <a:rPr lang="en-US" altLang="zh-CN" sz="2400" b="1" kern="100" dirty="0">
                <a:solidFill>
                  <a:schemeClr val="accent1"/>
                </a:solidFill>
                <a:latin typeface="STKaiti" panose="02010600040101010101" pitchFamily="2" charset="-122"/>
                <a:ea typeface="STKaiti" panose="02010600040101010101" pitchFamily="2" charset="-122"/>
              </a:rPr>
              <a:t>3.</a:t>
            </a:r>
            <a:r>
              <a:rPr lang="zh-CN" altLang="en-US" sz="2400" b="1" kern="100" dirty="0">
                <a:solidFill>
                  <a:schemeClr val="accent1"/>
                </a:solidFill>
                <a:latin typeface="STKaiti" panose="02010600040101010101" pitchFamily="2" charset="-122"/>
                <a:ea typeface="STKaiti" panose="02010600040101010101" pitchFamily="2" charset="-122"/>
              </a:rPr>
              <a:t>总需求统计</a:t>
            </a:r>
            <a:r>
              <a:rPr lang="zh-CN" altLang="en-US" sz="2400" kern="100" dirty="0">
                <a:latin typeface="STKaiti" panose="02010600040101010101" pitchFamily="2" charset="-122"/>
                <a:ea typeface="STKaiti" panose="02010600040101010101" pitchFamily="2" charset="-122"/>
              </a:rPr>
              <a:t>：</a:t>
            </a:r>
            <a:r>
              <a:rPr lang="zh-CN" altLang="en-US" sz="2400" dirty="0">
                <a:latin typeface="STKaiti" panose="02010600040101010101" pitchFamily="2" charset="-122"/>
                <a:ea typeface="STKaiti" panose="02010600040101010101" pitchFamily="2" charset="-122"/>
              </a:rPr>
              <a:t>总供给和总需求的统计概念，以宏观经济理论中的总供给和总需求为基础，并为宏观经济实证分析和理论研究提供数据支持。</a:t>
            </a:r>
          </a:p>
          <a:p>
            <a:pPr algn="just">
              <a:lnSpc>
                <a:spcPct val="150000"/>
              </a:lnSpc>
            </a:pPr>
            <a:endParaRPr lang="en" altLang="zh-CN" sz="2400" kern="100" dirty="0">
              <a:latin typeface="+mn-ea"/>
              <a:ea typeface="+mn-ea"/>
            </a:endParaRPr>
          </a:p>
          <a:p>
            <a:pPr indent="609600" fontAlgn="auto">
              <a:lnSpc>
                <a:spcPct val="150000"/>
              </a:lnSpc>
              <a:spcBef>
                <a:spcPts val="0"/>
              </a:spcBef>
              <a:extLst>
                <a:ext uri="{35155182-B16C-46BC-9424-99874614C6A1}">
                  <wpsdc:indentchars xmlns="" xmlns:wpsdc="http://www.wps.cn/officeDocument/2017/drawingmlCustomData" val="200" checksum="4158780845"/>
                </a:ext>
              </a:extLst>
            </a:pPr>
            <a:endParaRPr lang="en-US" altLang="zh-CN" sz="2400" dirty="0">
              <a:latin typeface="华文楷体" panose="02010600040101010101" charset="-122"/>
              <a:ea typeface="华文楷体" panose="02010600040101010101" charset="-122"/>
              <a:sym typeface="+mn-ea"/>
            </a:endParaRPr>
          </a:p>
          <a:p>
            <a:pPr indent="609600" fontAlgn="auto">
              <a:lnSpc>
                <a:spcPct val="150000"/>
              </a:lnSpc>
              <a:spcBef>
                <a:spcPts val="0"/>
              </a:spcBef>
              <a:extLst>
                <a:ext uri="{35155182-B16C-46BC-9424-99874614C6A1}">
                  <wpsdc:indentchars xmlns="" xmlns:wpsdc="http://www.wps.cn/officeDocument/2017/drawingmlCustomData" val="200" checksum="4158780845"/>
                </a:ext>
              </a:extLst>
            </a:pPr>
            <a:endParaRPr lang="zh-CN" altLang="en-US" sz="2400" dirty="0">
              <a:latin typeface="华文楷体" panose="02010600040101010101" charset="-122"/>
              <a:ea typeface="华文楷体" panose="02010600040101010101" charset="-122"/>
              <a:sym typeface="+mn-ea"/>
            </a:endParaRPr>
          </a:p>
        </p:txBody>
      </p:sp>
      <p:sp>
        <p:nvSpPr>
          <p:cNvPr id="11"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一、宏观经济效益的实质</a:t>
            </a: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a:t>
            </a:fld>
            <a:endParaRPr lang="zh-CN" altLang="en-US" sz="20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endParaRPr lang="zh-CN" altLang="en-US">
              <a:latin typeface="微软雅黑" panose="020B0503020204020204" pitchFamily="34" charset="-122"/>
              <a:ea typeface="微软雅黑" panose="020B0503020204020204" pitchFamily="34" charset="-122"/>
            </a:endParaRPr>
          </a:p>
        </p:txBody>
      </p:sp>
      <p:sp>
        <p:nvSpPr>
          <p:cNvPr id="23559" name="Rectangle 7"/>
          <p:cNvSpPr>
            <a:spLocks noGrp="1" noRot="1" noChangeArrowheads="1"/>
          </p:cNvSpPr>
          <p:nvPr>
            <p:ph idx="1"/>
          </p:nvPr>
        </p:nvSpPr>
        <p:spPr>
          <a:xfrm>
            <a:off x="571500" y="913765"/>
            <a:ext cx="11263745" cy="5622117"/>
          </a:xfrm>
          <a:ln>
            <a:noFill/>
          </a:ln>
        </p:spPr>
        <p:txBody>
          <a:bodyPr>
            <a:noAutofit/>
          </a:bodyPr>
          <a:lstStyle/>
          <a:p>
            <a:pPr fontAlgn="auto">
              <a:lnSpc>
                <a:spcPts val="4000"/>
              </a:lnSpc>
              <a:spcBef>
                <a:spcPts val="0"/>
              </a:spcBef>
              <a:buFontTx/>
              <a:buNone/>
            </a:pPr>
            <a:r>
              <a:rPr lang="en-US" altLang="zh-CN" sz="2000" dirty="0">
                <a:latin typeface="微软雅黑" panose="020B0503020204020204" pitchFamily="34" charset="-122"/>
                <a:ea typeface="微软雅黑" panose="020B0503020204020204" pitchFamily="34" charset="-122"/>
              </a:rPr>
              <a:t>            </a:t>
            </a:r>
            <a:r>
              <a:rPr lang="zh-CN" altLang="en-US" b="1" dirty="0">
                <a:solidFill>
                  <a:schemeClr val="accent2"/>
                </a:solidFill>
                <a:latin typeface="华文楷体" panose="02010600040101010101" charset="-122"/>
                <a:ea typeface="华文楷体" panose="02010600040101010101" charset="-122"/>
                <a:cs typeface="华文楷体" panose="02010600040101010101" charset="-122"/>
              </a:rPr>
              <a:t>（一）两类视角</a:t>
            </a:r>
            <a:endPar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endParaRPr>
          </a:p>
          <a:p>
            <a:pPr marL="0" marR="0" indent="304800" algn="just">
              <a:lnSpc>
                <a:spcPct val="150000"/>
              </a:lnSpc>
              <a:buNone/>
            </a:pPr>
            <a:r>
              <a:rPr lang="zh-CN" altLang="en-US" sz="2400" b="1" kern="100" dirty="0">
                <a:solidFill>
                  <a:schemeClr val="accent1"/>
                </a:solidFill>
                <a:latin typeface="STKaiti" panose="02010600040101010101" pitchFamily="2" charset="-122"/>
                <a:ea typeface="STKaiti" panose="02010600040101010101" pitchFamily="2" charset="-122"/>
              </a:rPr>
              <a:t>古典学派、供给学派和各类凯恩斯学派视角下：</a:t>
            </a:r>
            <a:r>
              <a:rPr lang="zh-CN" altLang="en-US" sz="2400" kern="100" dirty="0">
                <a:latin typeface="STKaiti" panose="02010600040101010101" pitchFamily="2" charset="-122"/>
                <a:ea typeface="STKaiti" panose="02010600040101010101" pitchFamily="2" charset="-122"/>
              </a:rPr>
              <a:t>总供给可以视为计划的收入，总需求可视为计划的支出，对其最终是否实现未加限制。而宏观经济调控的核心任务，就是确定由总供求失衡走向合意均衡的政策路径。</a:t>
            </a:r>
            <a:endParaRPr lang="en-US" altLang="zh-CN" sz="1800" kern="100" dirty="0">
              <a:latin typeface="STKaiti" panose="02010600040101010101" pitchFamily="2" charset="-122"/>
              <a:ea typeface="STKaiti" panose="02010600040101010101" pitchFamily="2" charset="-122"/>
            </a:endParaRPr>
          </a:p>
          <a:p>
            <a:pPr marL="0" marR="0" indent="304800" algn="just">
              <a:lnSpc>
                <a:spcPct val="150000"/>
              </a:lnSpc>
              <a:buNone/>
            </a:pPr>
            <a:r>
              <a:rPr lang="zh-CN" altLang="en-US" sz="2400" b="1" kern="100" dirty="0">
                <a:solidFill>
                  <a:schemeClr val="accent1"/>
                </a:solidFill>
                <a:latin typeface="STKaiti" panose="02010600040101010101" pitchFamily="2" charset="-122"/>
                <a:ea typeface="STKaiti" panose="02010600040101010101" pitchFamily="2" charset="-122"/>
              </a:rPr>
              <a:t>国民经济核算视角下：</a:t>
            </a:r>
            <a:r>
              <a:rPr lang="zh-CN" altLang="en-US" sz="2400" kern="100" dirty="0">
                <a:latin typeface="STKaiti" panose="02010600040101010101" pitchFamily="2" charset="-122"/>
                <a:ea typeface="STKaiti" panose="02010600040101010101" pitchFamily="2" charset="-122"/>
              </a:rPr>
              <a:t>总供给是对全社会实际生产的产品与劳务的汇总，总需求则是各类经济主体实际发生的购买支出，二者均为实际（事后）数量而非计划（事前）数量。</a:t>
            </a:r>
            <a:endParaRPr lang="zh-CN" altLang="en-US" sz="2000" dirty="0">
              <a:latin typeface="STKaiti" panose="02010600040101010101" pitchFamily="2" charset="-122"/>
              <a:ea typeface="STKaiti" panose="02010600040101010101" pitchFamily="2" charset="-122"/>
            </a:endParaRPr>
          </a:p>
          <a:p>
            <a:pPr eaLnBrk="1" hangingPunct="1">
              <a:lnSpc>
                <a:spcPct val="140000"/>
              </a:lnSpc>
              <a:buFontTx/>
              <a:buNone/>
            </a:pPr>
            <a:r>
              <a:rPr lang="zh-CN" altLang="en-US" sz="2000" dirty="0">
                <a:latin typeface="STKaiti" panose="02010600040101010101" pitchFamily="2" charset="-122"/>
                <a:ea typeface="STKaiti" panose="02010600040101010101" pitchFamily="2" charset="-122"/>
              </a:rPr>
              <a:t>          </a:t>
            </a:r>
            <a:endParaRPr lang="zh-CN" altLang="en-US" sz="2000" b="1" i="1" dirty="0">
              <a:latin typeface="STKaiti" panose="02010600040101010101" pitchFamily="2" charset="-122"/>
              <a:ea typeface="STKaiti" panose="02010600040101010101" pitchFamily="2" charset="-122"/>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5</a:t>
            </a:fld>
            <a:endParaRPr lang="zh-CN" altLang="en-US" sz="2000" dirty="0">
              <a:solidFill>
                <a:schemeClr val="tx1"/>
              </a:solidFill>
            </a:endParaRPr>
          </a:p>
        </p:txBody>
      </p:sp>
      <p:sp>
        <p:nvSpPr>
          <p:cNvPr id="6"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二、平衡判别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559">
                                            <p:txEl>
                                              <p:pRg st="0" end="0"/>
                                            </p:txEl>
                                          </p:spTgt>
                                        </p:tgtEl>
                                        <p:attrNameLst>
                                          <p:attrName>style.visibility</p:attrName>
                                        </p:attrNameLst>
                                      </p:cBhvr>
                                      <p:to>
                                        <p:strVal val="visible"/>
                                      </p:to>
                                    </p:set>
                                    <p:animEffect transition="in" filter="blinds(horizontal)">
                                      <p:cBhvr>
                                        <p:cTn id="7" dur="500"/>
                                        <p:tgtEl>
                                          <p:spTgt spid="235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559">
                                            <p:txEl>
                                              <p:pRg st="3" end="3"/>
                                            </p:txEl>
                                          </p:spTgt>
                                        </p:tgtEl>
                                        <p:attrNameLst>
                                          <p:attrName>style.visibility</p:attrName>
                                        </p:attrNameLst>
                                      </p:cBhvr>
                                      <p:to>
                                        <p:strVal val="visible"/>
                                      </p:to>
                                    </p:set>
                                    <p:animEffect transition="in" filter="blinds(horizontal)">
                                      <p:cBhvr>
                                        <p:cTn id="12" dur="500"/>
                                        <p:tgtEl>
                                          <p:spTgt spid="2355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endParaRPr lang="zh-CN" altLang="en-US">
              <a:latin typeface="微软雅黑" panose="020B0503020204020204" pitchFamily="34" charset="-122"/>
              <a:ea typeface="微软雅黑" panose="020B0503020204020204" pitchFamily="34" charset="-122"/>
            </a:endParaRPr>
          </a:p>
        </p:txBody>
      </p:sp>
      <p:sp>
        <p:nvSpPr>
          <p:cNvPr id="23559" name="Rectangle 7"/>
          <p:cNvSpPr>
            <a:spLocks noGrp="1" noRot="1" noChangeArrowheads="1"/>
          </p:cNvSpPr>
          <p:nvPr>
            <p:ph idx="1"/>
          </p:nvPr>
        </p:nvSpPr>
        <p:spPr>
          <a:xfrm>
            <a:off x="712366" y="1143000"/>
            <a:ext cx="11273790" cy="4436110"/>
          </a:xfrm>
        </p:spPr>
        <p:txBody>
          <a:bodyPr>
            <a:noAutofit/>
          </a:bodyPr>
          <a:lstStyle/>
          <a:p>
            <a:pPr marL="0" fontAlgn="auto">
              <a:lnSpc>
                <a:spcPct val="140000"/>
              </a:lnSpc>
              <a:buFontTx/>
              <a:buNone/>
            </a:pPr>
            <a:r>
              <a:rPr lang="en-US" altLang="zh-CN" sz="2400" b="1" dirty="0">
                <a:latin typeface="华文楷体" panose="02010600040101010101" charset="-122"/>
                <a:ea typeface="华文楷体" panose="02010600040101010101" charset="-122"/>
                <a:cs typeface="华文楷体" panose="02010600040101010101" charset="-122"/>
              </a:rPr>
              <a:t>        </a:t>
            </a:r>
            <a:r>
              <a:rPr lang="zh-CN" altLang="en-US" b="1" dirty="0">
                <a:solidFill>
                  <a:schemeClr val="accent2"/>
                </a:solidFill>
                <a:latin typeface="华文楷体" panose="02010600040101010101" charset="-122"/>
                <a:ea typeface="华文楷体" panose="02010600040101010101" charset="-122"/>
                <a:cs typeface="华文楷体" panose="02010600040101010101" charset="-122"/>
              </a:rPr>
              <a:t>（二）操作标准</a:t>
            </a:r>
          </a:p>
          <a:p>
            <a:pPr marL="0" indent="457200">
              <a:lnSpc>
                <a:spcPct val="150000"/>
              </a:lnSpc>
              <a:buNone/>
            </a:pPr>
            <a:r>
              <a:rPr lang="en-US" altLang="zh-CN" sz="2400" b="1" dirty="0">
                <a:solidFill>
                  <a:schemeClr val="accent1"/>
                </a:solidFill>
                <a:latin typeface="STKaiti" panose="02010600040101010101" pitchFamily="2" charset="-122"/>
                <a:ea typeface="STKaiti" panose="02010600040101010101" pitchFamily="2" charset="-122"/>
                <a:cs typeface="华文楷体" panose="02010600040101010101" charset="-122"/>
              </a:rPr>
              <a:t>  </a:t>
            </a:r>
            <a:r>
              <a:rPr lang="en-US" altLang="zh-CN" sz="2400" b="1" dirty="0">
                <a:solidFill>
                  <a:schemeClr val="accent1"/>
                </a:solidFill>
                <a:latin typeface="STKaiti" panose="02010600040101010101" pitchFamily="2" charset="-122"/>
                <a:ea typeface="STKaiti" panose="02010600040101010101" pitchFamily="2" charset="-122"/>
                <a:sym typeface="+mn-ea"/>
              </a:rPr>
              <a:t>1.</a:t>
            </a:r>
            <a:r>
              <a:rPr lang="zh-CN" altLang="en-US" sz="2400" b="1" dirty="0">
                <a:solidFill>
                  <a:schemeClr val="accent1"/>
                </a:solidFill>
                <a:latin typeface="STKaiti" panose="02010600040101010101" pitchFamily="2" charset="-122"/>
                <a:ea typeface="STKaiti" panose="02010600040101010101" pitchFamily="2" charset="-122"/>
                <a:sym typeface="+mn-ea"/>
              </a:rPr>
              <a:t> 统计界线：</a:t>
            </a:r>
            <a:r>
              <a:rPr lang="zh-CN" altLang="en-US" sz="2400" dirty="0">
                <a:latin typeface="STKaiti" panose="02010600040101010101" pitchFamily="2" charset="-122"/>
                <a:ea typeface="STKaiti" panose="02010600040101010101" pitchFamily="2" charset="-122"/>
              </a:rPr>
              <a:t>总供求平衡，不应严苛局限于总供给和总需求统计结果完全相等，只要二者之间的偏离程度不大均可视为平衡。统计监测和宏观调控工作中，关键是要明确划定一条数量界线，据以判定总供给和总需求是否平衡。这方面，根据相对差异（总供求差率）划定界线，比采用绝对差异（总供求差额）更为适宜。</a:t>
            </a:r>
          </a:p>
          <a:p>
            <a:pPr marL="0" indent="0" algn="just">
              <a:lnSpc>
                <a:spcPct val="150000"/>
              </a:lnSpc>
              <a:buNone/>
            </a:pPr>
            <a:endParaRPr lang="en" altLang="zh-CN" sz="2400" kern="100" dirty="0">
              <a:latin typeface="+mn-ea"/>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6</a:t>
            </a:fld>
            <a:endParaRPr lang="zh-CN" altLang="en-US" sz="2000" dirty="0">
              <a:solidFill>
                <a:schemeClr val="tx1"/>
              </a:solidFill>
            </a:endParaRPr>
          </a:p>
        </p:txBody>
      </p:sp>
      <p:sp>
        <p:nvSpPr>
          <p:cNvPr id="6" name="Rectangle 4" descr="浅色上对角线"/>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二、平衡判别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9">
                                            <p:txEl>
                                              <p:pRg st="1" end="1"/>
                                            </p:txEl>
                                          </p:spTgt>
                                        </p:tgtEl>
                                        <p:attrNameLst>
                                          <p:attrName>style.visibility</p:attrName>
                                        </p:attrNameLst>
                                      </p:cBhvr>
                                      <p:to>
                                        <p:strVal val="visible"/>
                                      </p:to>
                                    </p:set>
                                    <p:animEffect transition="in" filter="blinds(horizontal)">
                                      <p:cBhvr>
                                        <p:cTn id="7" dur="500"/>
                                        <p:tgtEl>
                                          <p:spTgt spid="2355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BA981-192A-4E33-3A3D-13AB59A175B9}"/>
            </a:ext>
          </a:extLst>
        </p:cNvPr>
        <p:cNvGrpSpPr/>
        <p:nvPr/>
      </p:nvGrpSpPr>
      <p:grpSpPr>
        <a:xfrm>
          <a:off x="0" y="0"/>
          <a:ext cx="0" cy="0"/>
          <a:chOff x="0" y="0"/>
          <a:chExt cx="0" cy="0"/>
        </a:xfrm>
      </p:grpSpPr>
      <p:sp>
        <p:nvSpPr>
          <p:cNvPr id="11268" name="AutoShape 6">
            <a:hlinkClick r:id="" action="ppaction://noaction" highlightClick="1"/>
            <a:hlinkHover r:id="rId3" action="ppaction://hlinksldjump"/>
            <a:extLst>
              <a:ext uri="{FF2B5EF4-FFF2-40B4-BE49-F238E27FC236}">
                <a16:creationId xmlns:a16="http://schemas.microsoft.com/office/drawing/2014/main" id="{4F99C8F6-7A1C-CF7A-5157-768A53122018}"/>
              </a:ext>
            </a:extLst>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endParaRPr lang="zh-CN" altLang="en-US">
              <a:latin typeface="微软雅黑" panose="020B0503020204020204" pitchFamily="34" charset="-122"/>
              <a:ea typeface="微软雅黑" panose="020B0503020204020204" pitchFamily="34" charset="-122"/>
            </a:endParaRPr>
          </a:p>
        </p:txBody>
      </p:sp>
      <p:sp>
        <p:nvSpPr>
          <p:cNvPr id="23559" name="Rectangle 7">
            <a:extLst>
              <a:ext uri="{FF2B5EF4-FFF2-40B4-BE49-F238E27FC236}">
                <a16:creationId xmlns:a16="http://schemas.microsoft.com/office/drawing/2014/main" id="{713C8600-80DB-ADD0-7F34-DA57B7D5BF0B}"/>
              </a:ext>
            </a:extLst>
          </p:cNvPr>
          <p:cNvSpPr>
            <a:spLocks noGrp="1" noRot="1" noChangeArrowheads="1"/>
          </p:cNvSpPr>
          <p:nvPr>
            <p:ph idx="1"/>
          </p:nvPr>
        </p:nvSpPr>
        <p:spPr>
          <a:xfrm>
            <a:off x="712366" y="1032387"/>
            <a:ext cx="11273790" cy="5427407"/>
          </a:xfrm>
        </p:spPr>
        <p:txBody>
          <a:bodyPr>
            <a:noAutofit/>
          </a:bodyPr>
          <a:lstStyle/>
          <a:p>
            <a:pPr marL="0" fontAlgn="auto">
              <a:lnSpc>
                <a:spcPct val="140000"/>
              </a:lnSpc>
              <a:buFontTx/>
              <a:buNone/>
            </a:pPr>
            <a:r>
              <a:rPr lang="en-US" altLang="zh-CN" sz="2400" b="1" dirty="0">
                <a:latin typeface="华文楷体" panose="02010600040101010101" charset="-122"/>
                <a:ea typeface="华文楷体" panose="02010600040101010101" charset="-122"/>
                <a:cs typeface="华文楷体" panose="02010600040101010101" charset="-122"/>
              </a:rPr>
              <a:t>        </a:t>
            </a:r>
            <a:r>
              <a:rPr lang="zh-CN" altLang="en-US" b="1" dirty="0">
                <a:solidFill>
                  <a:schemeClr val="accent2"/>
                </a:solidFill>
                <a:latin typeface="华文楷体" panose="02010600040101010101" charset="-122"/>
                <a:ea typeface="华文楷体" panose="02010600040101010101" charset="-122"/>
                <a:cs typeface="华文楷体" panose="02010600040101010101" charset="-122"/>
              </a:rPr>
              <a:t>（二）操作标准</a:t>
            </a:r>
          </a:p>
          <a:p>
            <a:pPr marL="0" indent="457200">
              <a:lnSpc>
                <a:spcPct val="100000"/>
              </a:lnSpc>
              <a:buNone/>
            </a:pPr>
            <a:r>
              <a:rPr lang="en-US" altLang="zh-CN" sz="2400" b="1" dirty="0">
                <a:solidFill>
                  <a:schemeClr val="accent1"/>
                </a:solidFill>
                <a:latin typeface="STKaiti" panose="02010600040101010101" pitchFamily="2" charset="-122"/>
                <a:ea typeface="STKaiti" panose="02010600040101010101" pitchFamily="2" charset="-122"/>
                <a:cs typeface="华文楷体" panose="02010600040101010101" charset="-122"/>
              </a:rPr>
              <a:t>  </a:t>
            </a:r>
            <a:r>
              <a:rPr lang="en-US" altLang="zh-CN" sz="2400" b="1" dirty="0">
                <a:solidFill>
                  <a:schemeClr val="accent1"/>
                </a:solidFill>
                <a:latin typeface="STKaiti" panose="02010600040101010101" pitchFamily="2" charset="-122"/>
                <a:ea typeface="STKaiti" panose="02010600040101010101" pitchFamily="2" charset="-122"/>
                <a:sym typeface="+mn-ea"/>
              </a:rPr>
              <a:t>2.</a:t>
            </a:r>
            <a:r>
              <a:rPr lang="zh-CN" altLang="en-US" sz="2400" b="1" dirty="0">
                <a:solidFill>
                  <a:schemeClr val="accent1"/>
                </a:solidFill>
                <a:latin typeface="STKaiti" panose="02010600040101010101" pitchFamily="2" charset="-122"/>
                <a:ea typeface="STKaiti" panose="02010600040101010101" pitchFamily="2" charset="-122"/>
                <a:sym typeface="+mn-ea"/>
              </a:rPr>
              <a:t> 类型划分：</a:t>
            </a:r>
            <a:r>
              <a:rPr lang="zh-CN" altLang="en-US" sz="2400" dirty="0">
                <a:latin typeface="STKaiti" panose="02010600040101010101" pitchFamily="2" charset="-122"/>
                <a:ea typeface="STKaiti" panose="02010600040101010101" pitchFamily="2" charset="-122"/>
              </a:rPr>
              <a:t>总供给和总需求失衡有多种情形，可从不同视角进行类型划分。</a:t>
            </a:r>
          </a:p>
          <a:p>
            <a:pPr marL="0" indent="457200">
              <a:lnSpc>
                <a:spcPct val="150000"/>
              </a:lnSpc>
              <a:buNone/>
            </a:pPr>
            <a:r>
              <a:rPr lang="en-US" altLang="zh-CN" sz="2400" kern="100" dirty="0">
                <a:latin typeface="STKaiti" panose="02010600040101010101" pitchFamily="2" charset="-122"/>
                <a:ea typeface="STKaiti" panose="02010600040101010101" pitchFamily="2" charset="-122"/>
              </a:rPr>
              <a:t>·</a:t>
            </a:r>
            <a:r>
              <a:rPr lang="zh-CN" altLang="en-US" sz="2400" kern="100" dirty="0">
                <a:latin typeface="STKaiti" panose="02010600040101010101" pitchFamily="2" charset="-122"/>
                <a:ea typeface="STKaiti" panose="02010600040101010101" pitchFamily="2" charset="-122"/>
              </a:rPr>
              <a:t> </a:t>
            </a:r>
            <a:r>
              <a:rPr lang="zh-CN" altLang="en" sz="2400" kern="100" dirty="0">
                <a:latin typeface="STKaiti" panose="02010600040101010101" pitchFamily="2" charset="-122"/>
                <a:ea typeface="STKaiti" panose="02010600040101010101" pitchFamily="2" charset="-122"/>
              </a:rPr>
              <a:t>总量</a:t>
            </a:r>
            <a:r>
              <a:rPr lang="zh-CN" altLang="en-US" sz="2400" kern="100" dirty="0">
                <a:latin typeface="STKaiti" panose="02010600040101010101" pitchFamily="2" charset="-122"/>
                <a:ea typeface="STKaiti" panose="02010600040101010101" pitchFamily="2" charset="-122"/>
              </a:rPr>
              <a:t>失衡</a:t>
            </a:r>
            <a:r>
              <a:rPr lang="zh-CN" altLang="en-US" sz="2400" dirty="0">
                <a:latin typeface="STKaiti" panose="02010600040101010101" pitchFamily="2" charset="-122"/>
                <a:ea typeface="STKaiti" panose="02010600040101010101" pitchFamily="2" charset="-122"/>
              </a:rPr>
              <a:t>是总供给与总需求失衡的基本表现，</a:t>
            </a:r>
            <a:r>
              <a:rPr lang="zh-CN" altLang="en-US" sz="2400" kern="100" dirty="0">
                <a:latin typeface="STKaiti" panose="02010600040101010101" pitchFamily="2" charset="-122"/>
                <a:ea typeface="STKaiti" panose="02010600040101010101" pitchFamily="2" charset="-122"/>
              </a:rPr>
              <a:t>根据</a:t>
            </a:r>
            <a:r>
              <a:rPr lang="zh-CN" altLang="en-US" sz="2400" dirty="0">
                <a:latin typeface="STKaiti" panose="02010600040101010101" pitchFamily="2" charset="-122"/>
                <a:ea typeface="STKaiti" panose="02010600040101010101" pitchFamily="2" charset="-122"/>
              </a:rPr>
              <a:t>供求缺口方向具体分为两种：经济停滞型总量失衡、通货膨胀型总量失衡</a:t>
            </a:r>
          </a:p>
          <a:p>
            <a:pPr marL="0" indent="457200">
              <a:lnSpc>
                <a:spcPct val="150000"/>
              </a:lnSpc>
              <a:buNone/>
            </a:pPr>
            <a:r>
              <a:rPr lang="en-US" altLang="zh-CN" sz="2400" dirty="0">
                <a:latin typeface="STKaiti" panose="02010600040101010101" pitchFamily="2" charset="-122"/>
                <a:ea typeface="STKaiti" panose="02010600040101010101" pitchFamily="2" charset="-122"/>
              </a:rPr>
              <a:t>·</a:t>
            </a:r>
            <a:r>
              <a:rPr lang="zh-CN" altLang="en-US" sz="2400" dirty="0">
                <a:latin typeface="STKaiti" panose="02010600040101010101" pitchFamily="2" charset="-122"/>
                <a:ea typeface="STKaiti" panose="02010600040101010101" pitchFamily="2" charset="-122"/>
              </a:rPr>
              <a:t> 结构失衡之中，指特定部门或行业的供求不平衡，总量失衡往往源于结构失衡，又可划分为基础结构失衡和非基础结构失衡。</a:t>
            </a:r>
          </a:p>
          <a:p>
            <a:pPr marL="0" indent="457200">
              <a:lnSpc>
                <a:spcPct val="150000"/>
              </a:lnSpc>
              <a:buNone/>
            </a:pPr>
            <a:r>
              <a:rPr lang="en-US" altLang="zh-CN" sz="2400" dirty="0">
                <a:latin typeface="STKaiti" panose="02010600040101010101" pitchFamily="2" charset="-122"/>
                <a:ea typeface="STKaiti" panose="02010600040101010101" pitchFamily="2" charset="-122"/>
              </a:rPr>
              <a:t>·</a:t>
            </a:r>
            <a:r>
              <a:rPr lang="zh-CN" altLang="en-US" sz="2400" dirty="0">
                <a:latin typeface="STKaiti" panose="02010600040101010101" pitchFamily="2" charset="-122"/>
                <a:ea typeface="STKaiti" panose="02010600040101010101" pitchFamily="2" charset="-122"/>
              </a:rPr>
              <a:t> 结合产品市场与货币市场是否均衡，判断总供求平衡状态。具体包括四种情形：产品市场与货币市场同时均衡、产品市场均衡货币市场失衡、产品市场失衡货币市场平衡、产品市场失衡货币市场失衡。</a:t>
            </a:r>
          </a:p>
          <a:p>
            <a:pPr marL="0" indent="457200">
              <a:lnSpc>
                <a:spcPct val="100000"/>
              </a:lnSpc>
              <a:buNone/>
            </a:pPr>
            <a:endParaRPr lang="zh-CN" altLang="en-US" dirty="0"/>
          </a:p>
          <a:p>
            <a:pPr marL="0" indent="457200">
              <a:lnSpc>
                <a:spcPct val="150000"/>
              </a:lnSpc>
              <a:buNone/>
            </a:pPr>
            <a:endParaRPr lang="en-US" altLang="zh-CN" sz="2400" dirty="0">
              <a:latin typeface="STKaiti" panose="02010600040101010101" pitchFamily="2" charset="-122"/>
              <a:ea typeface="STKaiti" panose="02010600040101010101" pitchFamily="2" charset="-122"/>
            </a:endParaRPr>
          </a:p>
        </p:txBody>
      </p:sp>
      <p:sp>
        <p:nvSpPr>
          <p:cNvPr id="5" name="灯片编号占位符 6">
            <a:extLst>
              <a:ext uri="{FF2B5EF4-FFF2-40B4-BE49-F238E27FC236}">
                <a16:creationId xmlns:a16="http://schemas.microsoft.com/office/drawing/2014/main" id="{37375236-311D-0A1E-989A-00CAF2522AAD}"/>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7</a:t>
            </a:fld>
            <a:endParaRPr lang="zh-CN" altLang="en-US" sz="2000" dirty="0">
              <a:solidFill>
                <a:schemeClr val="tx1"/>
              </a:solidFill>
            </a:endParaRPr>
          </a:p>
        </p:txBody>
      </p:sp>
      <p:sp>
        <p:nvSpPr>
          <p:cNvPr id="6" name="Rectangle 4" descr="浅色上对角线">
            <a:extLst>
              <a:ext uri="{FF2B5EF4-FFF2-40B4-BE49-F238E27FC236}">
                <a16:creationId xmlns:a16="http://schemas.microsoft.com/office/drawing/2014/main" id="{37DA98D9-AC85-50DE-90B5-32E42255A307}"/>
              </a:ext>
            </a:extLst>
          </p:cNvPr>
          <p:cNvSpPr>
            <a:spLocks noChangeArrowheads="1"/>
          </p:cNvSpPr>
          <p:nvPr/>
        </p:nvSpPr>
        <p:spPr bwMode="auto">
          <a:xfrm>
            <a:off x="861591" y="107576"/>
            <a:ext cx="5234409" cy="663949"/>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二、平衡判别</a:t>
            </a:r>
          </a:p>
        </p:txBody>
      </p:sp>
    </p:spTree>
    <p:extLst>
      <p:ext uri="{BB962C8B-B14F-4D97-AF65-F5344CB8AC3E}">
        <p14:creationId xmlns:p14="http://schemas.microsoft.com/office/powerpoint/2010/main" val="1349279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9">
                                            <p:txEl>
                                              <p:pRg st="1" end="1"/>
                                            </p:txEl>
                                          </p:spTgt>
                                        </p:tgtEl>
                                        <p:attrNameLst>
                                          <p:attrName>style.visibility</p:attrName>
                                        </p:attrNameLst>
                                      </p:cBhvr>
                                      <p:to>
                                        <p:strVal val="visible"/>
                                      </p:to>
                                    </p:set>
                                    <p:animEffect transition="in" filter="blinds(horizontal)">
                                      <p:cBhvr>
                                        <p:cTn id="7" dur="500"/>
                                        <p:tgtEl>
                                          <p:spTgt spid="2355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559">
                                            <p:txEl>
                                              <p:pRg st="2" end="2"/>
                                            </p:txEl>
                                          </p:spTgt>
                                        </p:tgtEl>
                                        <p:attrNameLst>
                                          <p:attrName>style.visibility</p:attrName>
                                        </p:attrNameLst>
                                      </p:cBhvr>
                                      <p:to>
                                        <p:strVal val="visible"/>
                                      </p:to>
                                    </p:set>
                                    <p:animEffect transition="in" filter="blinds(horizontal)">
                                      <p:cBhvr>
                                        <p:cTn id="12" dur="500"/>
                                        <p:tgtEl>
                                          <p:spTgt spid="2355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3559">
                                            <p:txEl>
                                              <p:pRg st="3" end="3"/>
                                            </p:txEl>
                                          </p:spTgt>
                                        </p:tgtEl>
                                        <p:attrNameLst>
                                          <p:attrName>style.visibility</p:attrName>
                                        </p:attrNameLst>
                                      </p:cBhvr>
                                      <p:to>
                                        <p:strVal val="visible"/>
                                      </p:to>
                                    </p:set>
                                    <p:animEffect transition="in" filter="blinds(horizontal)">
                                      <p:cBhvr>
                                        <p:cTn id="17" dur="500"/>
                                        <p:tgtEl>
                                          <p:spTgt spid="2355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3559">
                                            <p:txEl>
                                              <p:pRg st="4" end="4"/>
                                            </p:txEl>
                                          </p:spTgt>
                                        </p:tgtEl>
                                        <p:attrNameLst>
                                          <p:attrName>style.visibility</p:attrName>
                                        </p:attrNameLst>
                                      </p:cBhvr>
                                      <p:to>
                                        <p:strVal val="visible"/>
                                      </p:to>
                                    </p:set>
                                    <p:animEffect transition="in" filter="blinds(horizontal)">
                                      <p:cBhvr>
                                        <p:cTn id="22" dur="500"/>
                                        <p:tgtEl>
                                          <p:spTgt spid="235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7"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8</a:t>
            </a:fld>
            <a:endParaRPr lang="zh-CN" altLang="en-US" sz="2000" dirty="0">
              <a:solidFill>
                <a:schemeClr val="tx1"/>
              </a:solidFill>
            </a:endParaRPr>
          </a:p>
        </p:txBody>
      </p:sp>
      <p:sp>
        <p:nvSpPr>
          <p:cNvPr id="10"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br>
              <a:rPr lang="zh-CN" altLang="en-US" sz="1900" dirty="0">
                <a:latin typeface="微软雅黑" panose="020B0503020204020204" pitchFamily="34" charset="-122"/>
                <a:ea typeface="微软雅黑" panose="020B0503020204020204" pitchFamily="34" charset="-122"/>
              </a:rPr>
            </a:br>
            <a:r>
              <a:rPr lang="zh-CN" altLang="en-US" sz="4400" b="1"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a:t>
            </a: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二节 总供给与总需求统计测算方法</a:t>
            </a:r>
            <a:endParaRPr lang="en-US" altLang="zh-CN"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endParaRPr>
          </a:p>
        </p:txBody>
      </p:sp>
      <p:sp>
        <p:nvSpPr>
          <p:cNvPr id="13" name="Rectangle 9"/>
          <p:cNvSpPr txBox="1">
            <a:spLocks noChangeArrowheads="1"/>
          </p:cNvSpPr>
          <p:nvPr/>
        </p:nvSpPr>
        <p:spPr>
          <a:xfrm>
            <a:off x="1992769" y="2295460"/>
            <a:ext cx="8735060" cy="2109283"/>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t" anchorCtr="0">
            <a:noAutofit/>
          </a:bodyPr>
          <a:lstStyle>
            <a:lvl1pPr marL="0" indent="0" algn="ctr" defTabSz="914400" rtl="0" eaLnBrk="1" latinLnBrk="0" hangingPunct="1">
              <a:lnSpc>
                <a:spcPct val="90000"/>
              </a:lnSpc>
              <a:spcBef>
                <a:spcPts val="1000"/>
              </a:spcBef>
              <a:buFont typeface="Arial" panose="020B060402020209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9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9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一、宏观经济运行描述</a:t>
            </a:r>
            <a:endParaRPr lang="en-US" altLang="zh-CN" sz="3600" b="1" dirty="0">
              <a:solidFill>
                <a:srgbClr val="0070C0"/>
              </a:solidFill>
              <a:latin typeface="楷体" panose="02010609060101010101" charset="-122"/>
              <a:ea typeface="楷体" panose="02010609060101010101" charset="-122"/>
              <a:sym typeface="+mn-ea"/>
            </a:endParaRP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二、总供给统计测算</a:t>
            </a:r>
            <a:endParaRPr lang="en-US" altLang="zh-CN" sz="3600" b="1" dirty="0">
              <a:solidFill>
                <a:srgbClr val="0070C0"/>
              </a:solidFill>
              <a:latin typeface="楷体" panose="02010609060101010101" charset="-122"/>
              <a:ea typeface="楷体" panose="02010609060101010101" charset="-122"/>
              <a:sym typeface="+mn-ea"/>
            </a:endParaRP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三、总需求统计测算</a:t>
            </a:r>
            <a:endParaRPr lang="en-US" altLang="zh-CN" sz="3600" b="1" dirty="0">
              <a:solidFill>
                <a:srgbClr val="0070C0"/>
              </a:solidFill>
              <a:latin typeface="楷体" panose="02010609060101010101" charset="-122"/>
              <a:ea typeface="楷体" panose="02010609060101010101" charset="-122"/>
              <a:sym typeface="+mn-ea"/>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mE0ZGFhNTg2NGIxM2MwYzc0MGFhNjc1YjQzMGNlMWIifQ=="/>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570</TotalTime>
  <Words>3266</Words>
  <Application>Microsoft Macintosh PowerPoint</Application>
  <PresentationFormat>宽屏</PresentationFormat>
  <Paragraphs>329</Paragraphs>
  <Slides>33</Slides>
  <Notes>3</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33</vt:i4>
      </vt:variant>
    </vt:vector>
  </HeadingPairs>
  <TitlesOfParts>
    <vt:vector size="48" baseType="lpstr">
      <vt:lpstr>黑体</vt:lpstr>
      <vt:lpstr>STKaiti</vt:lpstr>
      <vt:lpstr>STKaiti</vt:lpstr>
      <vt:lpstr>华文隶书</vt:lpstr>
      <vt:lpstr>华文中宋</vt:lpstr>
      <vt:lpstr>楷体</vt:lpstr>
      <vt:lpstr>宋体</vt:lpstr>
      <vt:lpstr>微软雅黑</vt:lpstr>
      <vt:lpstr>Arial</vt:lpstr>
      <vt:lpstr>Calibri</vt:lpstr>
      <vt:lpstr>Calibri Light</vt:lpstr>
      <vt:lpstr>Cambria Math</vt:lpstr>
      <vt:lpstr>Times New Roman</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d96872</cp:lastModifiedBy>
  <cp:revision>55</cp:revision>
  <dcterms:created xsi:type="dcterms:W3CDTF">2025-09-19T07:38:50Z</dcterms:created>
  <dcterms:modified xsi:type="dcterms:W3CDTF">2025-09-22T15:43:10Z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AD0514624AFF475C8A08CD6822C911C7_43</vt:lpwstr>
  </property>
  <property fmtid="{D5CDD505-2E9C-101B-9397-08002B2CF9AE}" pid="3" name="KSOProductBuildVer">
    <vt:lpwstr>2052-12.1.22553.22553</vt:lpwstr>
  </property>
  <property fmtid="{D5CDD505-2E9C-101B-9397-08002B2CF9AE}" pid="4" name="KSOTemplateUUID">
    <vt:lpwstr>v1.0_mb_46fif/lngfIZSzxymcPcdg==</vt:lpwstr>
  </property>
</Properties>
</file>